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9" r:id="rId4"/>
    <p:sldId id="260" r:id="rId5"/>
    <p:sldId id="261" r:id="rId6"/>
    <p:sldId id="262" r:id="rId7"/>
    <p:sldId id="263" r:id="rId8"/>
    <p:sldId id="265" r:id="rId9"/>
    <p:sldId id="266" r:id="rId10"/>
    <p:sldId id="267" r:id="rId11"/>
    <p:sldId id="268" r:id="rId12"/>
    <p:sldId id="269" r:id="rId13"/>
    <p:sldId id="271"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210CCB-D885-403B-8A13-C93474DF8B6A}"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195713349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210CCB-D885-403B-8A13-C93474DF8B6A}"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16916431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210CCB-D885-403B-8A13-C93474DF8B6A}"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1013060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210CCB-D885-403B-8A13-C93474DF8B6A}"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5246107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210CCB-D885-403B-8A13-C93474DF8B6A}"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2564126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210CCB-D885-403B-8A13-C93474DF8B6A}"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8134001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210CCB-D885-403B-8A13-C93474DF8B6A}" type="datetimeFigureOut">
              <a:rPr lang="en-US" smtClean="0"/>
              <a:t>7/22/2023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10457947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210CCB-D885-403B-8A13-C93474DF8B6A}" type="datetimeFigureOut">
              <a:rPr lang="en-US" smtClean="0"/>
              <a:t>7/22/2023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1527634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210CCB-D885-403B-8A13-C93474DF8B6A}" type="datetimeFigureOut">
              <a:rPr lang="en-US" smtClean="0"/>
              <a:t>7/22/2023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329788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210CCB-D885-403B-8A13-C93474DF8B6A}"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36239977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210CCB-D885-403B-8A13-C93474DF8B6A}"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5B34E-2BAC-4E27-B0E8-4D82108EDBAB}" type="slidenum">
              <a:rPr lang="en-US" smtClean="0"/>
              <a:t>‹#›</a:t>
            </a:fld>
            <a:endParaRPr lang="en-US"/>
          </a:p>
        </p:txBody>
      </p:sp>
    </p:spTree>
    <p:extLst>
      <p:ext uri="{BB962C8B-B14F-4D97-AF65-F5344CB8AC3E}">
        <p14:creationId xmlns:p14="http://schemas.microsoft.com/office/powerpoint/2010/main" val="52259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10CCB-D885-403B-8A13-C93474DF8B6A}" type="datetimeFigureOut">
              <a:rPr lang="en-US" smtClean="0"/>
              <a:t>7/22/2023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95B34E-2BAC-4E27-B0E8-4D82108EDBAB}" type="slidenum">
              <a:rPr lang="en-US" smtClean="0"/>
              <a:t>‹#›</a:t>
            </a:fld>
            <a:endParaRPr lang="en-US"/>
          </a:p>
        </p:txBody>
      </p:sp>
    </p:spTree>
    <p:extLst>
      <p:ext uri="{BB962C8B-B14F-4D97-AF65-F5344CB8AC3E}">
        <p14:creationId xmlns:p14="http://schemas.microsoft.com/office/powerpoint/2010/main" val="320232315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2.png"/><Relationship Id="rId2" Type="http://schemas.microsoft.com/office/2007/relationships/media" Target="../media/media1.mp4"/><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0" y="642258"/>
            <a:ext cx="12192000" cy="6215742"/>
          </a:xfrm>
          <a:prstGeom prst="rect">
            <a:avLst/>
          </a:prstGeom>
        </p:spPr>
      </p:pic>
      <p:sp>
        <p:nvSpPr>
          <p:cNvPr id="8" name="AutoShape 4" descr="SoICT - HUST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3320142" y="5611505"/>
            <a:ext cx="8871857" cy="1246495"/>
          </a:xfrm>
          <a:prstGeom prst="rect">
            <a:avLst/>
          </a:prstGeom>
          <a:gradFill>
            <a:gsLst>
              <a:gs pos="0">
                <a:schemeClr val="bg1"/>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500" smtClean="0">
                <a:solidFill>
                  <a:schemeClr val="accent3">
                    <a:lumMod val="50000"/>
                  </a:schemeClr>
                </a:solidFill>
                <a:latin typeface="Garhua"/>
              </a:rPr>
              <a:t>Chủ đề: Xây dựng chương trình mô phỏng giải pháp cho bài toán </a:t>
            </a:r>
            <a:r>
              <a:rPr lang="en-US" sz="2500" b="1" i="1" smtClean="0">
                <a:solidFill>
                  <a:schemeClr val="accent3">
                    <a:lumMod val="50000"/>
                  </a:schemeClr>
                </a:solidFill>
                <a:latin typeface="Garhua"/>
              </a:rPr>
              <a:t>Bữa tối của triết gia</a:t>
            </a:r>
          </a:p>
          <a:p>
            <a:pPr algn="ctr"/>
            <a:r>
              <a:rPr lang="en-US" sz="2500" smtClean="0">
                <a:solidFill>
                  <a:schemeClr val="accent3">
                    <a:lumMod val="50000"/>
                  </a:schemeClr>
                </a:solidFill>
                <a:latin typeface="Garhua"/>
              </a:rPr>
              <a:t>Người thực hiện: Phạm Tấn Hưng – MSSV 20215063</a:t>
            </a:r>
            <a:endParaRPr lang="en-US" sz="2500">
              <a:solidFill>
                <a:schemeClr val="accent3">
                  <a:lumMod val="50000"/>
                </a:schemeClr>
              </a:solidFill>
              <a:latin typeface="Garhua"/>
            </a:endParaRPr>
          </a:p>
        </p:txBody>
      </p:sp>
      <p:sp>
        <p:nvSpPr>
          <p:cNvPr id="18" name="Horizontal Scroll 17"/>
          <p:cNvSpPr/>
          <p:nvPr/>
        </p:nvSpPr>
        <p:spPr>
          <a:xfrm>
            <a:off x="0" y="-272143"/>
            <a:ext cx="12191999" cy="1033272"/>
          </a:xfrm>
          <a:prstGeom prst="horizontalScroll">
            <a:avLst/>
          </a:prstGeom>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000" smtClean="0"/>
              <a:t>BÁO CÁO BÀI TẬP LỚN MÔN NGUYÊN LÝ HỆ ĐIỀU HÀNH</a:t>
            </a:r>
            <a:endParaRPr lang="en-US" sz="3000"/>
          </a:p>
        </p:txBody>
      </p:sp>
    </p:spTree>
    <p:extLst>
      <p:ext uri="{BB962C8B-B14F-4D97-AF65-F5344CB8AC3E}">
        <p14:creationId xmlns:p14="http://schemas.microsoft.com/office/powerpoint/2010/main" val="3551506447"/>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50000">
              <a:schemeClr val="accent5">
                <a:lumMod val="105000"/>
                <a:satMod val="103000"/>
                <a:tint val="73000"/>
              </a:schemeClr>
            </a:gs>
            <a:gs pos="100000">
              <a:schemeClr val="accent5">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30890" y="805543"/>
            <a:ext cx="2657475" cy="1714500"/>
          </a:xfrm>
          <a:prstGeom prst="rect">
            <a:avLst/>
          </a:prstGeom>
        </p:spPr>
      </p:pic>
      <p:cxnSp>
        <p:nvCxnSpPr>
          <p:cNvPr id="6" name="Curved Connector 5"/>
          <p:cNvCxnSpPr>
            <a:stCxn id="4" idx="3"/>
          </p:cNvCxnSpPr>
          <p:nvPr/>
        </p:nvCxnSpPr>
        <p:spPr>
          <a:xfrm flipV="1">
            <a:off x="4888365" y="1034143"/>
            <a:ext cx="1479778" cy="6286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Explosion 1 8"/>
          <p:cNvSpPr/>
          <p:nvPr/>
        </p:nvSpPr>
        <p:spPr>
          <a:xfrm>
            <a:off x="6357257" y="304800"/>
            <a:ext cx="2394858" cy="14151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MÃ GIẢ ?!</a:t>
            </a:r>
            <a:endParaRPr lang="en-US"/>
          </a:p>
        </p:txBody>
      </p:sp>
      <p:pic>
        <p:nvPicPr>
          <p:cNvPr id="10" name="Picture 9"/>
          <p:cNvPicPr>
            <a:picLocks noChangeAspect="1"/>
          </p:cNvPicPr>
          <p:nvPr/>
        </p:nvPicPr>
        <p:blipFill>
          <a:blip r:embed="rId3"/>
          <a:stretch>
            <a:fillRect/>
          </a:stretch>
        </p:blipFill>
        <p:spPr>
          <a:xfrm>
            <a:off x="5856514" y="1741714"/>
            <a:ext cx="6095999" cy="4534608"/>
          </a:xfrm>
          <a:prstGeom prst="rect">
            <a:avLst/>
          </a:prstGeom>
        </p:spPr>
      </p:pic>
      <p:cxnSp>
        <p:nvCxnSpPr>
          <p:cNvPr id="12" name="Curved Connector 11"/>
          <p:cNvCxnSpPr>
            <a:stCxn id="9" idx="3"/>
            <a:endCxn id="10" idx="0"/>
          </p:cNvCxnSpPr>
          <p:nvPr/>
        </p:nvCxnSpPr>
        <p:spPr>
          <a:xfrm>
            <a:off x="8752115" y="1175506"/>
            <a:ext cx="152399" cy="5662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7829" y="3505200"/>
            <a:ext cx="5018314" cy="1785104"/>
          </a:xfrm>
          <a:prstGeom prst="rect">
            <a:avLst/>
          </a:prstGeom>
          <a:noFill/>
          <a:ln>
            <a:solidFill>
              <a:schemeClr val="accent3"/>
            </a:solidFill>
          </a:ln>
        </p:spPr>
        <p:txBody>
          <a:bodyPr wrap="square" rtlCol="0">
            <a:spAutoFit/>
          </a:bodyPr>
          <a:lstStyle/>
          <a:p>
            <a:pPr marL="285750" indent="-285750">
              <a:buFont typeface="Wingdings" panose="05000000000000000000" pitchFamily="2" charset="2"/>
              <a:buChar char="Ø"/>
            </a:pPr>
            <a:r>
              <a:rPr lang="en-US" sz="2200" smtClean="0"/>
              <a:t>S: initial s &gt; 0</a:t>
            </a:r>
          </a:p>
          <a:p>
            <a:pPr marL="285750" indent="-285750">
              <a:buFont typeface="Wingdings" panose="05000000000000000000" pitchFamily="2" charset="2"/>
              <a:buChar char="Ø"/>
            </a:pPr>
            <a:r>
              <a:rPr lang="en-US" sz="2200" smtClean="0"/>
              <a:t>Initial f(s): f(s) = null</a:t>
            </a:r>
          </a:p>
          <a:p>
            <a:pPr marL="285750" indent="-285750">
              <a:buFont typeface="Wingdings" panose="05000000000000000000" pitchFamily="2" charset="2"/>
              <a:buChar char="Ø"/>
            </a:pPr>
            <a:r>
              <a:rPr lang="en-US" sz="2200" smtClean="0"/>
              <a:t>Down(s): block a process, put into f(s)</a:t>
            </a:r>
          </a:p>
          <a:p>
            <a:pPr marL="285750" indent="-285750">
              <a:buFont typeface="Wingdings" panose="05000000000000000000" pitchFamily="2" charset="2"/>
              <a:buChar char="Ø"/>
            </a:pPr>
            <a:r>
              <a:rPr lang="en-US" sz="2200" smtClean="0"/>
              <a:t>Up(s): wake up a process from f(s)</a:t>
            </a:r>
          </a:p>
          <a:p>
            <a:pPr marL="285750" indent="-285750">
              <a:buFont typeface="Wingdings" panose="05000000000000000000" pitchFamily="2" charset="2"/>
              <a:buChar char="Ø"/>
            </a:pPr>
            <a:r>
              <a:rPr lang="en-US" sz="2200" smtClean="0"/>
              <a:t>P, Q: pointer</a:t>
            </a:r>
            <a:endParaRPr lang="en-US" sz="2200"/>
          </a:p>
        </p:txBody>
      </p:sp>
    </p:spTree>
    <p:extLst>
      <p:ext uri="{BB962C8B-B14F-4D97-AF65-F5344CB8AC3E}">
        <p14:creationId xmlns:p14="http://schemas.microsoft.com/office/powerpoint/2010/main" val="2958939385"/>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5" name="Flowchart: Process 4"/>
          <p:cNvSpPr/>
          <p:nvPr/>
        </p:nvSpPr>
        <p:spPr>
          <a:xfrm>
            <a:off x="881743" y="1"/>
            <a:ext cx="11310257" cy="138248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Chia bài toán thành 3 class gồm: </a:t>
            </a:r>
          </a:p>
          <a:p>
            <a:pPr marL="285750" indent="-285750" algn="ctr">
              <a:buFontTx/>
              <a:buChar char="-"/>
            </a:pPr>
            <a:r>
              <a:rPr lang="en-US" smtClean="0"/>
              <a:t>Semaphore để quản lý đèn báo và các phương thức liên quan.</a:t>
            </a:r>
          </a:p>
          <a:p>
            <a:pPr marL="285750" indent="-285750" algn="ctr">
              <a:buFontTx/>
              <a:buChar char="-"/>
            </a:pPr>
            <a:r>
              <a:rPr lang="en-US" smtClean="0"/>
              <a:t>Chopstick để quản lý đôi đũa và các phương thức liên quan.</a:t>
            </a:r>
          </a:p>
          <a:p>
            <a:pPr marL="285750" indent="-285750" algn="ctr">
              <a:buFontTx/>
              <a:buChar char="-"/>
            </a:pPr>
            <a:r>
              <a:rPr lang="en-US" smtClean="0"/>
              <a:t>Philosopher để tạo các triết gia và quản lý các luồng riêng biệt.</a:t>
            </a:r>
          </a:p>
          <a:p>
            <a:pPr marL="285750" indent="-285750" algn="ctr">
              <a:buFontTx/>
              <a:buChar char="-"/>
            </a:pPr>
            <a:endParaRPr lang="en-US"/>
          </a:p>
        </p:txBody>
      </p:sp>
      <p:pic>
        <p:nvPicPr>
          <p:cNvPr id="6" name="Picture 5"/>
          <p:cNvPicPr>
            <a:picLocks noChangeAspect="1"/>
          </p:cNvPicPr>
          <p:nvPr/>
        </p:nvPicPr>
        <p:blipFill>
          <a:blip r:embed="rId4"/>
          <a:stretch>
            <a:fillRect/>
          </a:stretch>
        </p:blipFill>
        <p:spPr>
          <a:xfrm>
            <a:off x="0" y="370113"/>
            <a:ext cx="827314" cy="603477"/>
          </a:xfrm>
          <a:prstGeom prst="rect">
            <a:avLst/>
          </a:prstGeom>
        </p:spPr>
      </p:pic>
      <p:sp>
        <p:nvSpPr>
          <p:cNvPr id="7" name="Right Arrow 6"/>
          <p:cNvSpPr/>
          <p:nvPr/>
        </p:nvSpPr>
        <p:spPr>
          <a:xfrm>
            <a:off x="-609599" y="3668485"/>
            <a:ext cx="2960914"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TRIỂN KHAI</a:t>
            </a:r>
            <a:endParaRPr lang="en-US"/>
          </a:p>
        </p:txBody>
      </p:sp>
      <p:pic>
        <p:nvPicPr>
          <p:cNvPr id="8" name="20230718_03155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3086" y="1393371"/>
            <a:ext cx="9818913" cy="5464629"/>
          </a:xfrm>
          <a:prstGeom prst="rect">
            <a:avLst/>
          </a:prstGeom>
        </p:spPr>
      </p:pic>
    </p:spTree>
    <p:extLst>
      <p:ext uri="{BB962C8B-B14F-4D97-AF65-F5344CB8AC3E}">
        <p14:creationId xmlns:p14="http://schemas.microsoft.com/office/powerpoint/2010/main" val="2793611079"/>
      </p:ext>
    </p:extLst>
  </p:cSld>
  <p:clrMapOvr>
    <a:masterClrMapping/>
  </p:clrMapOvr>
  <p:transition spd="slow">
    <p:randomBar dir="vert"/>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cxnSp>
        <p:nvCxnSpPr>
          <p:cNvPr id="5" name="Elbow Connector 4"/>
          <p:cNvCxnSpPr/>
          <p:nvPr/>
        </p:nvCxnSpPr>
        <p:spPr>
          <a:xfrm>
            <a:off x="0" y="0"/>
            <a:ext cx="892629" cy="424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9714" y="261257"/>
            <a:ext cx="4615543" cy="370114"/>
          </a:xfrm>
          <a:prstGeom prst="rect">
            <a:avLst/>
          </a:prstGeom>
          <a:noFill/>
          <a:ln>
            <a:solidFill>
              <a:schemeClr val="accent2"/>
            </a:solidFill>
          </a:ln>
        </p:spPr>
        <p:txBody>
          <a:bodyPr wrap="square" rtlCol="0">
            <a:spAutoFit/>
          </a:bodyPr>
          <a:lstStyle/>
          <a:p>
            <a:r>
              <a:rPr lang="en-US" smtClean="0"/>
              <a:t>Giả sử chương trình chạy đến đoạn:</a:t>
            </a:r>
            <a:endParaRPr lang="en-US"/>
          </a:p>
        </p:txBody>
      </p:sp>
      <p:pic>
        <p:nvPicPr>
          <p:cNvPr id="9" name="Picture 8"/>
          <p:cNvPicPr>
            <a:picLocks noChangeAspect="1"/>
          </p:cNvPicPr>
          <p:nvPr/>
        </p:nvPicPr>
        <p:blipFill>
          <a:blip r:embed="rId2"/>
          <a:stretch>
            <a:fillRect/>
          </a:stretch>
        </p:blipFill>
        <p:spPr>
          <a:xfrm>
            <a:off x="990600" y="642257"/>
            <a:ext cx="4604657" cy="1306286"/>
          </a:xfrm>
          <a:prstGeom prst="rect">
            <a:avLst/>
          </a:prstGeom>
        </p:spPr>
      </p:pic>
      <p:sp>
        <p:nvSpPr>
          <p:cNvPr id="11" name="Cloud 10"/>
          <p:cNvSpPr/>
          <p:nvPr/>
        </p:nvSpPr>
        <p:spPr>
          <a:xfrm>
            <a:off x="6520543" y="-500743"/>
            <a:ext cx="5388429" cy="458288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en-US" smtClean="0"/>
              <a:t>Triết gia p[2] đã thả đũa c[3]: "p[2] dropped c[3]"</a:t>
            </a:r>
          </a:p>
          <a:p>
            <a:pPr marL="285750" indent="-285750" algn="ctr">
              <a:buFont typeface="Wingdings" panose="05000000000000000000" pitchFamily="2" charset="2"/>
              <a:buChar char="ü"/>
            </a:pPr>
            <a:r>
              <a:rPr lang="en-US" smtClean="0"/>
              <a:t>Triết gia p[2] đã thả đũa c[2]: "p[2] dropped c[2]"</a:t>
            </a:r>
          </a:p>
          <a:p>
            <a:pPr marL="285750" indent="-285750" algn="ctr">
              <a:buFont typeface="Wingdings" panose="05000000000000000000" pitchFamily="2" charset="2"/>
              <a:buChar char="ü"/>
            </a:pPr>
            <a:r>
              <a:rPr lang="en-US" smtClean="0"/>
              <a:t>Triết gia p[2] đã hoàn thành suy nghĩ và ăn uống và kết thúc: "p[2] finished thinking and eating"</a:t>
            </a:r>
          </a:p>
          <a:p>
            <a:pPr marL="285750" indent="-285750" algn="ctr">
              <a:buFont typeface="Wingdings" panose="05000000000000000000" pitchFamily="2" charset="2"/>
              <a:buChar char="ü"/>
            </a:pPr>
            <a:r>
              <a:rPr lang="en-US" smtClean="0"/>
              <a:t>Triết gia p[0] đã lấy đũa c[0]: "p[0] took c[0]"</a:t>
            </a:r>
          </a:p>
          <a:p>
            <a:pPr marL="285750" indent="-285750" algn="ctr">
              <a:buFont typeface="Wingdings" panose="05000000000000000000" pitchFamily="2" charset="2"/>
              <a:buChar char="ü"/>
            </a:pPr>
            <a:r>
              <a:rPr lang="en-US" smtClean="0"/>
              <a:t>Triết gia p[1] đã lấy đũa c[2]: "p[1] took c[2]"</a:t>
            </a:r>
            <a:endParaRPr lang="en-US"/>
          </a:p>
        </p:txBody>
      </p:sp>
      <p:sp>
        <p:nvSpPr>
          <p:cNvPr id="12" name="TextBox 11"/>
          <p:cNvSpPr txBox="1"/>
          <p:nvPr/>
        </p:nvSpPr>
        <p:spPr>
          <a:xfrm>
            <a:off x="152399" y="3287485"/>
            <a:ext cx="4419600" cy="923330"/>
          </a:xfrm>
          <a:prstGeom prst="rect">
            <a:avLst/>
          </a:prstGeom>
          <a:noFill/>
          <a:ln>
            <a:solidFill>
              <a:schemeClr val="accent1"/>
            </a:solidFill>
          </a:ln>
        </p:spPr>
        <p:txBody>
          <a:bodyPr wrap="square" rtlCol="0">
            <a:spAutoFit/>
          </a:bodyPr>
          <a:lstStyle/>
          <a:p>
            <a:r>
              <a:rPr lang="en-US" smtClean="0"/>
              <a:t>Tương tự chương trình sẽ kết thúc nếu các triết gia ăn hết phần của mình </a:t>
            </a:r>
            <a:r>
              <a:rPr lang="en-US" smtClean="0">
                <a:sym typeface="Wingdings" panose="05000000000000000000" pitchFamily="2" charset="2"/>
              </a:rPr>
              <a:t> Finished Thinking and Eating</a:t>
            </a:r>
            <a:endParaRPr lang="en-US"/>
          </a:p>
        </p:txBody>
      </p:sp>
      <p:pic>
        <p:nvPicPr>
          <p:cNvPr id="13" name="Picture 12"/>
          <p:cNvPicPr>
            <a:picLocks noChangeAspect="1"/>
          </p:cNvPicPr>
          <p:nvPr/>
        </p:nvPicPr>
        <p:blipFill>
          <a:blip r:embed="rId3"/>
          <a:stretch>
            <a:fillRect/>
          </a:stretch>
        </p:blipFill>
        <p:spPr>
          <a:xfrm>
            <a:off x="5061857" y="4321629"/>
            <a:ext cx="6193972" cy="2046514"/>
          </a:xfrm>
          <a:prstGeom prst="rect">
            <a:avLst/>
          </a:prstGeom>
        </p:spPr>
      </p:pic>
      <p:cxnSp>
        <p:nvCxnSpPr>
          <p:cNvPr id="15" name="Elbow Connector 14"/>
          <p:cNvCxnSpPr>
            <a:stCxn id="12" idx="2"/>
            <a:endCxn id="13" idx="1"/>
          </p:cNvCxnSpPr>
          <p:nvPr/>
        </p:nvCxnSpPr>
        <p:spPr>
          <a:xfrm rot="16200000" flipH="1">
            <a:off x="3144993" y="3428021"/>
            <a:ext cx="1134071" cy="269965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13055"/>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50000">
              <a:schemeClr val="accent5">
                <a:lumMod val="105000"/>
                <a:satMod val="103000"/>
                <a:tint val="73000"/>
              </a:schemeClr>
            </a:gs>
            <a:gs pos="100000">
              <a:schemeClr val="accent5">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4" name="Up Arrow Callout 3"/>
          <p:cNvSpPr/>
          <p:nvPr/>
        </p:nvSpPr>
        <p:spPr>
          <a:xfrm>
            <a:off x="228600" y="4757057"/>
            <a:ext cx="4267200" cy="2100943"/>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QUÁ TRÌNH BLOCK TRIẾT GIA</a:t>
            </a:r>
            <a:endParaRPr lang="en-US"/>
          </a:p>
        </p:txBody>
      </p:sp>
      <p:pic>
        <p:nvPicPr>
          <p:cNvPr id="5" name="Picture 4"/>
          <p:cNvPicPr>
            <a:picLocks noChangeAspect="1"/>
          </p:cNvPicPr>
          <p:nvPr/>
        </p:nvPicPr>
        <p:blipFill>
          <a:blip r:embed="rId2"/>
          <a:stretch>
            <a:fillRect/>
          </a:stretch>
        </p:blipFill>
        <p:spPr>
          <a:xfrm>
            <a:off x="0" y="2362200"/>
            <a:ext cx="5265876" cy="2418876"/>
          </a:xfrm>
          <a:prstGeom prst="rect">
            <a:avLst/>
          </a:prstGeom>
        </p:spPr>
      </p:pic>
      <p:sp>
        <p:nvSpPr>
          <p:cNvPr id="6" name="TextBox 5"/>
          <p:cNvSpPr txBox="1"/>
          <p:nvPr/>
        </p:nvSpPr>
        <p:spPr>
          <a:xfrm>
            <a:off x="0" y="685800"/>
            <a:ext cx="5127171" cy="1200329"/>
          </a:xfrm>
          <a:prstGeom prst="rect">
            <a:avLst/>
          </a:prstGeom>
          <a:noFill/>
          <a:ln>
            <a:solidFill>
              <a:schemeClr val="accent3"/>
            </a:solidFill>
          </a:ln>
        </p:spPr>
        <p:txBody>
          <a:bodyPr wrap="square" rtlCol="0">
            <a:spAutoFit/>
          </a:bodyPr>
          <a:lstStyle/>
          <a:p>
            <a:r>
              <a:rPr lang="en-US" smtClean="0">
                <a:solidFill>
                  <a:schemeClr val="bg2"/>
                </a:solidFill>
              </a:rPr>
              <a:t>Tại class ChopStick, trong method take(self, user):</a:t>
            </a:r>
          </a:p>
          <a:p>
            <a:r>
              <a:rPr lang="en-US" smtClean="0">
                <a:solidFill>
                  <a:schemeClr val="bg2"/>
                </a:solidFill>
              </a:rPr>
              <a:t>Nếu </a:t>
            </a:r>
            <a:r>
              <a:rPr lang="en-US">
                <a:solidFill>
                  <a:schemeClr val="bg2"/>
                </a:solidFill>
              </a:rPr>
              <a:t>đũa đã được lấy bởi triết gia khác (biến taken == True), triết gia hiện tại sẽ bị block (chặn) và chờ đợi (đánh thức sau khi có đũa được thả).</a:t>
            </a:r>
          </a:p>
        </p:txBody>
      </p:sp>
      <p:cxnSp>
        <p:nvCxnSpPr>
          <p:cNvPr id="8" name="Straight Arrow Connector 7"/>
          <p:cNvCxnSpPr>
            <a:stCxn id="5" idx="0"/>
            <a:endCxn id="6" idx="2"/>
          </p:cNvCxnSpPr>
          <p:nvPr/>
        </p:nvCxnSpPr>
        <p:spPr>
          <a:xfrm flipH="1" flipV="1">
            <a:off x="2563586" y="1886129"/>
            <a:ext cx="69352" cy="476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Up Arrow Callout 8"/>
          <p:cNvSpPr/>
          <p:nvPr/>
        </p:nvSpPr>
        <p:spPr>
          <a:xfrm flipV="1">
            <a:off x="7456714" y="0"/>
            <a:ext cx="4506686" cy="178525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881257" y="380999"/>
            <a:ext cx="4212772" cy="369332"/>
          </a:xfrm>
          <a:prstGeom prst="rect">
            <a:avLst/>
          </a:prstGeom>
          <a:noFill/>
        </p:spPr>
        <p:txBody>
          <a:bodyPr wrap="square" rtlCol="0">
            <a:spAutoFit/>
          </a:bodyPr>
          <a:lstStyle/>
          <a:p>
            <a:pPr algn="ctr"/>
            <a:r>
              <a:rPr lang="en-US" smtClean="0">
                <a:solidFill>
                  <a:schemeClr val="bg1"/>
                </a:solidFill>
              </a:rPr>
              <a:t>QUÁ TRÌNH WAKE UP TRIẾT GIA</a:t>
            </a:r>
            <a:endParaRPr lang="en-US">
              <a:solidFill>
                <a:schemeClr val="bg1"/>
              </a:solidFill>
            </a:endParaRPr>
          </a:p>
        </p:txBody>
      </p:sp>
      <p:pic>
        <p:nvPicPr>
          <p:cNvPr id="11" name="Picture 10"/>
          <p:cNvPicPr>
            <a:picLocks noChangeAspect="1"/>
          </p:cNvPicPr>
          <p:nvPr/>
        </p:nvPicPr>
        <p:blipFill>
          <a:blip r:embed="rId3"/>
          <a:stretch>
            <a:fillRect/>
          </a:stretch>
        </p:blipFill>
        <p:spPr>
          <a:xfrm>
            <a:off x="7489371" y="1773786"/>
            <a:ext cx="4474029" cy="1927357"/>
          </a:xfrm>
          <a:prstGeom prst="rect">
            <a:avLst/>
          </a:prstGeom>
        </p:spPr>
      </p:pic>
      <p:sp>
        <p:nvSpPr>
          <p:cNvPr id="12" name="TextBox 11"/>
          <p:cNvSpPr txBox="1"/>
          <p:nvPr/>
        </p:nvSpPr>
        <p:spPr>
          <a:xfrm>
            <a:off x="7554686" y="4278086"/>
            <a:ext cx="4288971" cy="2031325"/>
          </a:xfrm>
          <a:prstGeom prst="rect">
            <a:avLst/>
          </a:prstGeom>
          <a:noFill/>
          <a:ln>
            <a:solidFill>
              <a:schemeClr val="accent3"/>
            </a:solidFill>
          </a:ln>
        </p:spPr>
        <p:txBody>
          <a:bodyPr wrap="square" rtlCol="0">
            <a:spAutoFit/>
          </a:bodyPr>
          <a:lstStyle/>
          <a:p>
            <a:r>
              <a:rPr lang="en-US" smtClean="0"/>
              <a:t>Method down</a:t>
            </a:r>
            <a:r>
              <a:rPr lang="en-US"/>
              <a:t>() được gọi, và giá trị của - Semaphore butler được giảm đi 1 (từ 4 xuống còn 3 trong trường hợp này). Nếu giá trị Semaphore là dương, triết gia được phép tiếp tục thực hiện công việc mà không bị block (wake up).</a:t>
            </a:r>
          </a:p>
          <a:p>
            <a:endParaRPr lang="en-US"/>
          </a:p>
        </p:txBody>
      </p:sp>
      <p:cxnSp>
        <p:nvCxnSpPr>
          <p:cNvPr id="3" name="Straight Arrow Connector 2"/>
          <p:cNvCxnSpPr>
            <a:stCxn id="11" idx="2"/>
            <a:endCxn id="12" idx="0"/>
          </p:cNvCxnSpPr>
          <p:nvPr/>
        </p:nvCxnSpPr>
        <p:spPr>
          <a:xfrm flipH="1">
            <a:off x="9699172" y="3701143"/>
            <a:ext cx="27214"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4985299" y="5795002"/>
            <a:ext cx="1973751" cy="377198"/>
          </a:xfrm>
          <a:prstGeom prst="rect">
            <a:avLst/>
          </a:prstGeom>
        </p:spPr>
      </p:pic>
      <p:cxnSp>
        <p:nvCxnSpPr>
          <p:cNvPr id="14" name="Elbow Connector 13"/>
          <p:cNvCxnSpPr>
            <a:stCxn id="12" idx="1"/>
            <a:endCxn id="7" idx="0"/>
          </p:cNvCxnSpPr>
          <p:nvPr/>
        </p:nvCxnSpPr>
        <p:spPr>
          <a:xfrm rot="10800000" flipV="1">
            <a:off x="5972176" y="5293748"/>
            <a:ext cx="1582511" cy="5012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925748"/>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endCxn id="10" idx="1"/>
          </p:cNvCxnSpPr>
          <p:nvPr/>
        </p:nvCxnSpPr>
        <p:spPr>
          <a:xfrm>
            <a:off x="0" y="0"/>
            <a:ext cx="2294164" cy="7329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 name="Elbow Connector 8"/>
          <p:cNvCxnSpPr>
            <a:endCxn id="10" idx="3"/>
          </p:cNvCxnSpPr>
          <p:nvPr/>
        </p:nvCxnSpPr>
        <p:spPr>
          <a:xfrm rot="10800000" flipV="1">
            <a:off x="10180864" y="-1"/>
            <a:ext cx="2011136" cy="7329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Curved Up Ribbon 9"/>
          <p:cNvSpPr/>
          <p:nvPr/>
        </p:nvSpPr>
        <p:spPr>
          <a:xfrm>
            <a:off x="979714" y="174171"/>
            <a:ext cx="10515600" cy="979715"/>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KẾT LUẬN</a:t>
            </a:r>
            <a:endParaRPr lang="en-US"/>
          </a:p>
        </p:txBody>
      </p:sp>
      <p:sp>
        <p:nvSpPr>
          <p:cNvPr id="2" name="TextBox 1"/>
          <p:cNvSpPr txBox="1"/>
          <p:nvPr/>
        </p:nvSpPr>
        <p:spPr>
          <a:xfrm>
            <a:off x="0" y="1866900"/>
            <a:ext cx="12192000" cy="4708981"/>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Ø"/>
            </a:pPr>
            <a:r>
              <a:rPr lang="en-US" sz="2500" smtClean="0">
                <a:latin typeface="Cambria" panose="02040503050406030204" pitchFamily="18" charset="0"/>
                <a:ea typeface="Cambria" panose="02040503050406030204" pitchFamily="18" charset="0"/>
              </a:rPr>
              <a:t>Cả 2 phương pháp đều giải quyết được bài toán và đều phải chú ý đến các điều kiện dẫn đến Deadlock</a:t>
            </a:r>
          </a:p>
          <a:p>
            <a:pPr marL="285750" indent="-285750">
              <a:buFont typeface="Wingdings" panose="05000000000000000000" pitchFamily="2" charset="2"/>
              <a:buChar char="Ø"/>
            </a:pPr>
            <a:r>
              <a:rPr lang="en-US" sz="2500" smtClean="0">
                <a:latin typeface="Cambria" panose="02040503050406030204" pitchFamily="18" charset="0"/>
                <a:ea typeface="Cambria" panose="02040503050406030204" pitchFamily="18" charset="0"/>
              </a:rPr>
              <a:t>Semaphore có mã giả và cách triển khai dễ dàng hơn phương pháp khóa locks, trong khi locks có kết hợp thêm các cấu trúc dữ liệu</a:t>
            </a:r>
          </a:p>
          <a:p>
            <a:pPr marL="285750" indent="-285750">
              <a:buFont typeface="Wingdings" panose="05000000000000000000" pitchFamily="2" charset="2"/>
              <a:buChar char="Ø"/>
            </a:pPr>
            <a:r>
              <a:rPr lang="en-US" sz="2500" smtClean="0">
                <a:latin typeface="Cambria" panose="02040503050406030204" pitchFamily="18" charset="0"/>
                <a:ea typeface="Cambria" panose="02040503050406030204" pitchFamily="18" charset="0"/>
              </a:rPr>
              <a:t>Semaphore có tính đồng bộ hóa mạnh mẽ và linh hoạt hơn, </a:t>
            </a:r>
            <a:r>
              <a:rPr lang="en-US" sz="2500" smtClean="0">
                <a:latin typeface="Cambria" panose="02040503050406030204" pitchFamily="18" charset="0"/>
                <a:ea typeface="Cambria" panose="02040503050406030204" pitchFamily="18" charset="0"/>
                <a:cs typeface="Times New Roman" panose="02020603050405020304" pitchFamily="18" charset="0"/>
              </a:rPr>
              <a:t>về </a:t>
            </a:r>
            <a:r>
              <a:rPr lang="en-US" sz="2500">
                <a:latin typeface="Cambria" panose="02040503050406030204" pitchFamily="18" charset="0"/>
                <a:ea typeface="Cambria" panose="02040503050406030204" pitchFamily="18" charset="0"/>
                <a:cs typeface="Times New Roman" panose="02020603050405020304" pitchFamily="18" charset="0"/>
              </a:rPr>
              <a:t>phía khóa (locks), chúng ta phải cẩn thận quản lý việc đặt và giải phóng khóa để đảm bảo không có triết gia nào lấy cả hai đũa cùng một lúc. </a:t>
            </a:r>
            <a:endParaRPr lang="en-US" sz="2500" smtClean="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r>
              <a:rPr lang="en-US" sz="2500" smtClean="0">
                <a:latin typeface="Cambria" panose="02040503050406030204" pitchFamily="18" charset="0"/>
                <a:ea typeface="Cambria" panose="02040503050406030204" pitchFamily="18" charset="0"/>
              </a:rPr>
              <a:t>Semaphore cung cấp hiệu suất tốt hơn trong một số trường hợp</a:t>
            </a:r>
          </a:p>
          <a:p>
            <a:pPr marL="285750" indent="-285750">
              <a:buFont typeface="Wingdings" panose="05000000000000000000" pitchFamily="2" charset="2"/>
              <a:buChar char="Ø"/>
            </a:pPr>
            <a:r>
              <a:rPr lang="en-US" sz="2500" smtClean="0">
                <a:latin typeface="Cambria" panose="02040503050406030204" pitchFamily="18" charset="0"/>
                <a:ea typeface="Cambria" panose="02040503050406030204" pitchFamily="18" charset="0"/>
              </a:rPr>
              <a:t>Semaphore có tính modun cao, về phía khóa locks thì có thể gặp khó khan trong việc thêm, xóa triết gia nên việc mở rộng hạn chế hơn</a:t>
            </a:r>
          </a:p>
          <a:p>
            <a:pPr marL="285750" indent="-285750">
              <a:buFont typeface="Wingdings" panose="05000000000000000000" pitchFamily="2" charset="2"/>
              <a:buChar char="Ø"/>
            </a:pPr>
            <a:r>
              <a:rPr lang="en-US" sz="2500" smtClean="0">
                <a:latin typeface="Cambria" panose="02040503050406030204" pitchFamily="18" charset="0"/>
                <a:ea typeface="Cambria" panose="02040503050406030204" pitchFamily="18" charset="0"/>
              </a:rPr>
              <a:t>Hạn chế: Có một số ngoại lệ có thể xảy ra , VD: </a:t>
            </a:r>
            <a:r>
              <a:rPr lang="en-US" sz="2500">
                <a:latin typeface="Cambria" panose="02040503050406030204" pitchFamily="18" charset="0"/>
                <a:ea typeface="Cambria" panose="02040503050406030204" pitchFamily="18" charset="0"/>
                <a:cs typeface="Times New Roman" panose="02020603050405020304" pitchFamily="18" charset="0"/>
              </a:rPr>
              <a:t>một triết gia bị ngừng hoạt động khi đang giữa hai chiếc đũa. </a:t>
            </a:r>
            <a:endParaRPr lang="en-US" sz="2500">
              <a:latin typeface="Cambria" panose="02040503050406030204" pitchFamily="18" charset="0"/>
              <a:ea typeface="Cambria" panose="02040503050406030204" pitchFamily="18" charset="0"/>
            </a:endParaRPr>
          </a:p>
        </p:txBody>
      </p:sp>
      <p:sp>
        <p:nvSpPr>
          <p:cNvPr id="3" name="4-Point Star 2"/>
          <p:cNvSpPr/>
          <p:nvPr/>
        </p:nvSpPr>
        <p:spPr>
          <a:xfrm>
            <a:off x="3714750" y="1266825"/>
            <a:ext cx="285750" cy="3333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4-Point Star 3"/>
          <p:cNvSpPr/>
          <p:nvPr/>
        </p:nvSpPr>
        <p:spPr>
          <a:xfrm>
            <a:off x="8582025" y="1247775"/>
            <a:ext cx="314325" cy="3810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4-Point Star 4"/>
          <p:cNvSpPr/>
          <p:nvPr/>
        </p:nvSpPr>
        <p:spPr>
          <a:xfrm>
            <a:off x="6057900" y="1247775"/>
            <a:ext cx="514350" cy="39052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163073"/>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50000">
              <a:schemeClr val="accent5">
                <a:lumMod val="105000"/>
                <a:satMod val="103000"/>
                <a:tint val="73000"/>
              </a:schemeClr>
            </a:gs>
            <a:gs pos="100000">
              <a:schemeClr val="accent5">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04488" y="0"/>
            <a:ext cx="9287511" cy="6858000"/>
          </a:xfrm>
          <a:prstGeom prst="rect">
            <a:avLst/>
          </a:prstGeom>
        </p:spPr>
      </p:pic>
      <p:sp>
        <p:nvSpPr>
          <p:cNvPr id="6" name="Pentagon 5"/>
          <p:cNvSpPr/>
          <p:nvPr/>
        </p:nvSpPr>
        <p:spPr>
          <a:xfrm>
            <a:off x="0" y="0"/>
            <a:ext cx="5848350" cy="68580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smtClean="0"/>
              <a:t>THANK FOR WATHCHING</a:t>
            </a:r>
            <a:endParaRPr lang="en-US" sz="4500"/>
          </a:p>
        </p:txBody>
      </p:sp>
    </p:spTree>
    <p:extLst>
      <p:ext uri="{BB962C8B-B14F-4D97-AF65-F5344CB8AC3E}">
        <p14:creationId xmlns:p14="http://schemas.microsoft.com/office/powerpoint/2010/main" val="1315957493"/>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5" name="Explosion 1 4"/>
          <p:cNvSpPr/>
          <p:nvPr/>
        </p:nvSpPr>
        <p:spPr>
          <a:xfrm>
            <a:off x="3701143" y="1132114"/>
            <a:ext cx="4648200" cy="4103913"/>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CÁC CÔNG CỤ HỖ TRỢ</a:t>
            </a:r>
            <a:endParaRPr lang="en-US"/>
          </a:p>
        </p:txBody>
      </p:sp>
      <p:pic>
        <p:nvPicPr>
          <p:cNvPr id="6" name="Picture 5"/>
          <p:cNvPicPr>
            <a:picLocks noChangeAspect="1"/>
          </p:cNvPicPr>
          <p:nvPr/>
        </p:nvPicPr>
        <p:blipFill>
          <a:blip r:embed="rId2"/>
          <a:stretch>
            <a:fillRect/>
          </a:stretch>
        </p:blipFill>
        <p:spPr>
          <a:xfrm>
            <a:off x="1462768" y="742269"/>
            <a:ext cx="1824718" cy="1456645"/>
          </a:xfrm>
          <a:prstGeom prst="rect">
            <a:avLst/>
          </a:prstGeom>
        </p:spPr>
      </p:pic>
      <p:sp>
        <p:nvSpPr>
          <p:cNvPr id="7" name="TextBox 6"/>
          <p:cNvSpPr txBox="1"/>
          <p:nvPr/>
        </p:nvSpPr>
        <p:spPr>
          <a:xfrm>
            <a:off x="1480457" y="2133601"/>
            <a:ext cx="1589315" cy="369332"/>
          </a:xfrm>
          <a:prstGeom prst="rect">
            <a:avLst/>
          </a:prstGeom>
          <a:noFill/>
        </p:spPr>
        <p:txBody>
          <a:bodyPr wrap="square" rtlCol="0">
            <a:spAutoFit/>
          </a:bodyPr>
          <a:lstStyle/>
          <a:p>
            <a:pPr algn="ctr"/>
            <a:r>
              <a:rPr lang="en-US" smtClean="0"/>
              <a:t>PYTHON</a:t>
            </a:r>
            <a:endParaRPr lang="en-US"/>
          </a:p>
        </p:txBody>
      </p:sp>
      <p:pic>
        <p:nvPicPr>
          <p:cNvPr id="8" name="Picture 7"/>
          <p:cNvPicPr>
            <a:picLocks noChangeAspect="1"/>
          </p:cNvPicPr>
          <p:nvPr/>
        </p:nvPicPr>
        <p:blipFill>
          <a:blip r:embed="rId3"/>
          <a:stretch>
            <a:fillRect/>
          </a:stretch>
        </p:blipFill>
        <p:spPr>
          <a:xfrm>
            <a:off x="8801780" y="485093"/>
            <a:ext cx="2143125" cy="2143125"/>
          </a:xfrm>
          <a:prstGeom prst="rect">
            <a:avLst/>
          </a:prstGeom>
        </p:spPr>
      </p:pic>
      <p:cxnSp>
        <p:nvCxnSpPr>
          <p:cNvPr id="10" name="Elbow Connector 9"/>
          <p:cNvCxnSpPr>
            <a:stCxn id="5" idx="1"/>
            <a:endCxn id="7" idx="2"/>
          </p:cNvCxnSpPr>
          <p:nvPr/>
        </p:nvCxnSpPr>
        <p:spPr>
          <a:xfrm rot="10800000">
            <a:off x="2275115" y="2502933"/>
            <a:ext cx="1426028" cy="2659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3"/>
            <a:endCxn id="8" idx="2"/>
          </p:cNvCxnSpPr>
          <p:nvPr/>
        </p:nvCxnSpPr>
        <p:spPr>
          <a:xfrm flipV="1">
            <a:off x="8349343" y="2628218"/>
            <a:ext cx="1524000" cy="10289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17229" y="1066800"/>
            <a:ext cx="1458685" cy="369332"/>
          </a:xfrm>
          <a:prstGeom prst="rect">
            <a:avLst/>
          </a:prstGeom>
          <a:noFill/>
        </p:spPr>
        <p:txBody>
          <a:bodyPr wrap="square" rtlCol="0">
            <a:spAutoFit/>
          </a:bodyPr>
          <a:lstStyle/>
          <a:p>
            <a:pPr algn="ctr"/>
            <a:r>
              <a:rPr lang="en-US" smtClean="0"/>
              <a:t>VS CODE</a:t>
            </a:r>
            <a:endParaRPr lang="en-US"/>
          </a:p>
        </p:txBody>
      </p:sp>
      <p:pic>
        <p:nvPicPr>
          <p:cNvPr id="16" name="Picture 15"/>
          <p:cNvPicPr>
            <a:picLocks noChangeAspect="1"/>
          </p:cNvPicPr>
          <p:nvPr/>
        </p:nvPicPr>
        <p:blipFill>
          <a:blip r:embed="rId4"/>
          <a:stretch>
            <a:fillRect/>
          </a:stretch>
        </p:blipFill>
        <p:spPr>
          <a:xfrm>
            <a:off x="1798865" y="5097236"/>
            <a:ext cx="952500" cy="952500"/>
          </a:xfrm>
          <a:prstGeom prst="rect">
            <a:avLst/>
          </a:prstGeom>
        </p:spPr>
      </p:pic>
      <p:cxnSp>
        <p:nvCxnSpPr>
          <p:cNvPr id="20" name="Elbow Connector 19"/>
          <p:cNvCxnSpPr>
            <a:stCxn id="5" idx="2"/>
            <a:endCxn id="16" idx="3"/>
          </p:cNvCxnSpPr>
          <p:nvPr/>
        </p:nvCxnSpPr>
        <p:spPr>
          <a:xfrm rot="5400000">
            <a:off x="3970488" y="4016905"/>
            <a:ext cx="337459" cy="27757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284514" y="4506685"/>
            <a:ext cx="2024743" cy="369332"/>
          </a:xfrm>
          <a:prstGeom prst="rect">
            <a:avLst/>
          </a:prstGeom>
          <a:noFill/>
        </p:spPr>
        <p:txBody>
          <a:bodyPr wrap="square" rtlCol="0">
            <a:spAutoFit/>
          </a:bodyPr>
          <a:lstStyle/>
          <a:p>
            <a:pPr algn="ctr"/>
            <a:r>
              <a:rPr lang="en-US" smtClean="0"/>
              <a:t>TERMINAL</a:t>
            </a:r>
            <a:endParaRPr lang="en-US"/>
          </a:p>
        </p:txBody>
      </p:sp>
      <p:pic>
        <p:nvPicPr>
          <p:cNvPr id="22" name="Picture 21"/>
          <p:cNvPicPr>
            <a:picLocks noChangeAspect="1"/>
          </p:cNvPicPr>
          <p:nvPr/>
        </p:nvPicPr>
        <p:blipFill>
          <a:blip r:embed="rId5"/>
          <a:stretch>
            <a:fillRect/>
          </a:stretch>
        </p:blipFill>
        <p:spPr>
          <a:xfrm>
            <a:off x="9727065" y="4469266"/>
            <a:ext cx="2143125" cy="2143125"/>
          </a:xfrm>
          <a:prstGeom prst="rect">
            <a:avLst/>
          </a:prstGeom>
        </p:spPr>
      </p:pic>
      <p:cxnSp>
        <p:nvCxnSpPr>
          <p:cNvPr id="27" name="Elbow Connector 26"/>
          <p:cNvCxnSpPr/>
          <p:nvPr/>
        </p:nvCxnSpPr>
        <p:spPr>
          <a:xfrm>
            <a:off x="7565571" y="4550229"/>
            <a:ext cx="2177143" cy="111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683829" y="5921829"/>
            <a:ext cx="2873828" cy="369332"/>
          </a:xfrm>
          <a:prstGeom prst="rect">
            <a:avLst/>
          </a:prstGeom>
          <a:noFill/>
        </p:spPr>
        <p:txBody>
          <a:bodyPr wrap="square" rtlCol="0">
            <a:spAutoFit/>
          </a:bodyPr>
          <a:lstStyle/>
          <a:p>
            <a:pPr algn="ctr"/>
            <a:r>
              <a:rPr lang="en-US" smtClean="0"/>
              <a:t>SCREEN RECORDER, …</a:t>
            </a:r>
            <a:endParaRPr lang="en-US"/>
          </a:p>
        </p:txBody>
      </p:sp>
    </p:spTree>
    <p:extLst>
      <p:ext uri="{BB962C8B-B14F-4D97-AF65-F5344CB8AC3E}">
        <p14:creationId xmlns:p14="http://schemas.microsoft.com/office/powerpoint/2010/main" val="32662290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4" name="Curved Up Ribbon 3"/>
          <p:cNvSpPr/>
          <p:nvPr/>
        </p:nvSpPr>
        <p:spPr>
          <a:xfrm>
            <a:off x="947057" y="620486"/>
            <a:ext cx="10156372" cy="1382486"/>
          </a:xfrm>
          <a:prstGeom prst="ellipseRibbon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smtClean="0"/>
              <a:t>TÓM TẮT NỘI DUNG </a:t>
            </a:r>
            <a:endParaRPr lang="en-US" sz="3500"/>
          </a:p>
        </p:txBody>
      </p:sp>
      <p:pic>
        <p:nvPicPr>
          <p:cNvPr id="5" name="Picture 4"/>
          <p:cNvPicPr>
            <a:picLocks noChangeAspect="1"/>
          </p:cNvPicPr>
          <p:nvPr/>
        </p:nvPicPr>
        <p:blipFill>
          <a:blip r:embed="rId2"/>
          <a:stretch>
            <a:fillRect/>
          </a:stretch>
        </p:blipFill>
        <p:spPr>
          <a:xfrm>
            <a:off x="0" y="2492828"/>
            <a:ext cx="1413782" cy="816429"/>
          </a:xfrm>
          <a:prstGeom prst="rect">
            <a:avLst/>
          </a:prstGeom>
          <a:noFill/>
        </p:spPr>
      </p:pic>
      <p:sp>
        <p:nvSpPr>
          <p:cNvPr id="7" name="TextBox 6"/>
          <p:cNvSpPr txBox="1"/>
          <p:nvPr/>
        </p:nvSpPr>
        <p:spPr>
          <a:xfrm>
            <a:off x="1611086" y="2656114"/>
            <a:ext cx="561702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mtClean="0"/>
              <a:t>LÝ THUYẾT LIÊN QUAN VÀ TỔNG QUAN BÀI TOÁN</a:t>
            </a:r>
            <a:endParaRPr lang="en-US"/>
          </a:p>
        </p:txBody>
      </p:sp>
      <p:pic>
        <p:nvPicPr>
          <p:cNvPr id="9" name="Picture 8"/>
          <p:cNvPicPr>
            <a:picLocks noChangeAspect="1"/>
          </p:cNvPicPr>
          <p:nvPr/>
        </p:nvPicPr>
        <p:blipFill>
          <a:blip r:embed="rId3"/>
          <a:stretch>
            <a:fillRect/>
          </a:stretch>
        </p:blipFill>
        <p:spPr>
          <a:xfrm>
            <a:off x="10428514" y="3614057"/>
            <a:ext cx="1763486" cy="576943"/>
          </a:xfrm>
          <a:prstGeom prst="rect">
            <a:avLst/>
          </a:prstGeom>
          <a:solidFill>
            <a:schemeClr val="accent5"/>
          </a:solidFill>
        </p:spPr>
      </p:pic>
      <p:sp>
        <p:nvSpPr>
          <p:cNvPr id="10" name="TextBox 9"/>
          <p:cNvSpPr txBox="1"/>
          <p:nvPr/>
        </p:nvSpPr>
        <p:spPr>
          <a:xfrm>
            <a:off x="4876800" y="3603171"/>
            <a:ext cx="5388429"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mtClean="0"/>
              <a:t>GIẢI QUYẾT BÀI TOÁN BẰNG PHƯƠNG PHÁP KHÓA LOCKS</a:t>
            </a:r>
            <a:endParaRPr lang="en-US"/>
          </a:p>
        </p:txBody>
      </p:sp>
      <p:pic>
        <p:nvPicPr>
          <p:cNvPr id="11" name="Picture 10"/>
          <p:cNvPicPr>
            <a:picLocks noChangeAspect="1"/>
          </p:cNvPicPr>
          <p:nvPr/>
        </p:nvPicPr>
        <p:blipFill>
          <a:blip r:embed="rId2"/>
          <a:stretch>
            <a:fillRect/>
          </a:stretch>
        </p:blipFill>
        <p:spPr>
          <a:xfrm>
            <a:off x="0" y="4528457"/>
            <a:ext cx="1413782" cy="816429"/>
          </a:xfrm>
          <a:prstGeom prst="rect">
            <a:avLst/>
          </a:prstGeom>
        </p:spPr>
      </p:pic>
      <p:sp>
        <p:nvSpPr>
          <p:cNvPr id="13" name="TextBox 12"/>
          <p:cNvSpPr txBox="1"/>
          <p:nvPr/>
        </p:nvSpPr>
        <p:spPr>
          <a:xfrm>
            <a:off x="1545771" y="4637315"/>
            <a:ext cx="6313714" cy="646331"/>
          </a:xfrm>
          <a:prstGeom prst="rect">
            <a:avLst/>
          </a:prstGeom>
          <a:solidFill>
            <a:schemeClr val="bg1"/>
          </a:solidFill>
          <a:ln>
            <a:solidFill>
              <a:schemeClr val="accent2"/>
            </a:solidFill>
          </a:ln>
        </p:spPr>
        <p:txBody>
          <a:bodyPr wrap="square" rtlCol="0">
            <a:spAutoFit/>
          </a:bodyPr>
          <a:lstStyle/>
          <a:p>
            <a:pPr algn="ctr"/>
            <a:r>
              <a:rPr lang="en-US" smtClean="0"/>
              <a:t>GIẢI QUYẾT BÀI TOÁN BẰNG PHƯƠNG PHÁP ĐÈN BÁO - SEMAPHORE</a:t>
            </a:r>
            <a:endParaRPr lang="en-US"/>
          </a:p>
        </p:txBody>
      </p:sp>
      <p:pic>
        <p:nvPicPr>
          <p:cNvPr id="14" name="Picture 13"/>
          <p:cNvPicPr>
            <a:picLocks noChangeAspect="1"/>
          </p:cNvPicPr>
          <p:nvPr/>
        </p:nvPicPr>
        <p:blipFill>
          <a:blip r:embed="rId3"/>
          <a:stretch>
            <a:fillRect/>
          </a:stretch>
        </p:blipFill>
        <p:spPr>
          <a:xfrm>
            <a:off x="10635343" y="5867400"/>
            <a:ext cx="1556657" cy="587830"/>
          </a:xfrm>
          <a:prstGeom prst="rect">
            <a:avLst/>
          </a:prstGeom>
        </p:spPr>
      </p:pic>
      <p:sp>
        <p:nvSpPr>
          <p:cNvPr id="15" name="TextBox 14"/>
          <p:cNvSpPr txBox="1"/>
          <p:nvPr/>
        </p:nvSpPr>
        <p:spPr>
          <a:xfrm>
            <a:off x="4561114" y="5987143"/>
            <a:ext cx="5965372" cy="369332"/>
          </a:xfrm>
          <a:prstGeom prst="rect">
            <a:avLst/>
          </a:prstGeom>
          <a:solidFill>
            <a:schemeClr val="bg1"/>
          </a:solidFill>
          <a:ln>
            <a:solidFill>
              <a:schemeClr val="accent2"/>
            </a:solidFill>
          </a:ln>
        </p:spPr>
        <p:txBody>
          <a:bodyPr wrap="square" rtlCol="0">
            <a:spAutoFit/>
          </a:bodyPr>
          <a:lstStyle/>
          <a:p>
            <a:pPr algn="ctr"/>
            <a:r>
              <a:rPr lang="en-US" smtClean="0"/>
              <a:t>KẾT LUẬN</a:t>
            </a:r>
            <a:endParaRPr lang="en-US"/>
          </a:p>
        </p:txBody>
      </p:sp>
    </p:spTree>
    <p:extLst>
      <p:ext uri="{BB962C8B-B14F-4D97-AF65-F5344CB8AC3E}">
        <p14:creationId xmlns:p14="http://schemas.microsoft.com/office/powerpoint/2010/main" val="26257368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dotGrid">
          <a:fgClr>
            <a:schemeClr val="accent1"/>
          </a:fgClr>
          <a:bgClr>
            <a:schemeClr val="bg1"/>
          </a:bgClr>
        </a:pattFill>
        <a:effectLst/>
      </p:bgPr>
    </p:bg>
    <p:spTree>
      <p:nvGrpSpPr>
        <p:cNvPr id="1" name=""/>
        <p:cNvGrpSpPr/>
        <p:nvPr/>
      </p:nvGrpSpPr>
      <p:grpSpPr>
        <a:xfrm>
          <a:off x="0" y="0"/>
          <a:ext cx="0" cy="0"/>
          <a:chOff x="0" y="0"/>
          <a:chExt cx="0" cy="0"/>
        </a:xfrm>
      </p:grpSpPr>
      <p:sp>
        <p:nvSpPr>
          <p:cNvPr id="4" name="Horizontal Scroll 3"/>
          <p:cNvSpPr/>
          <p:nvPr/>
        </p:nvSpPr>
        <p:spPr>
          <a:xfrm>
            <a:off x="0" y="-119742"/>
            <a:ext cx="5334000" cy="1012371"/>
          </a:xfrm>
          <a:prstGeom prst="horizontalScroll">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LÝ THUYẾT TỔNG QUAN</a:t>
            </a:r>
            <a:endParaRPr lang="en-US" sz="4000"/>
          </a:p>
        </p:txBody>
      </p:sp>
      <p:pic>
        <p:nvPicPr>
          <p:cNvPr id="5" name="Picture 4"/>
          <p:cNvPicPr/>
          <p:nvPr/>
        </p:nvPicPr>
        <p:blipFill>
          <a:blip r:embed="rId2"/>
          <a:stretch>
            <a:fillRect/>
          </a:stretch>
        </p:blipFill>
        <p:spPr>
          <a:xfrm>
            <a:off x="451032" y="1491887"/>
            <a:ext cx="4627880" cy="3177540"/>
          </a:xfrm>
          <a:prstGeom prst="rect">
            <a:avLst/>
          </a:prstGeom>
        </p:spPr>
      </p:pic>
      <p:sp>
        <p:nvSpPr>
          <p:cNvPr id="6" name="Rectangle 5"/>
          <p:cNvSpPr/>
          <p:nvPr/>
        </p:nvSpPr>
        <p:spPr>
          <a:xfrm>
            <a:off x="6139543" y="228599"/>
            <a:ext cx="5529943" cy="49312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smtClean="0">
                <a:solidFill>
                  <a:schemeClr val="tx1"/>
                </a:solidFill>
              </a:rPr>
              <a:t>"Khi </a:t>
            </a:r>
            <a:r>
              <a:rPr lang="en-US" sz="2200">
                <a:solidFill>
                  <a:schemeClr val="tx1"/>
                </a:solidFill>
              </a:rPr>
              <a:t>một triết gia suy nghĩ, ông ta không giao tiếp với các triết gia khác. Thỉnh thoảng, một triết gia cảm thấy đói và cố gắng chọn hai chiếc đũa gần nhất (hai chiếc đũa nằm giữa ông ta với hai láng giềng trái và phải). Một triết gia có thể lấy chỉ một chiếc đũa tại một thời điểm. Chú ý, ông ta không thể lấy chiếc đũa mà nó đang được dùng bởi người láng giềng. Khi một triết gia đói và có hai chiếc đũa cùng một lúc, ông ta ăn mà không đặt đũa xuống. Khi triết gia ăn xong, ông ta đặt đũa xuống và bắt đầu suy nghĩ tiếp."</a:t>
            </a:r>
          </a:p>
          <a:p>
            <a:pPr algn="ctr"/>
            <a:endParaRPr lang="en-US"/>
          </a:p>
        </p:txBody>
      </p:sp>
      <p:pic>
        <p:nvPicPr>
          <p:cNvPr id="7" name="Picture 6"/>
          <p:cNvPicPr>
            <a:picLocks noChangeAspect="1"/>
          </p:cNvPicPr>
          <p:nvPr/>
        </p:nvPicPr>
        <p:blipFill>
          <a:blip r:embed="rId3"/>
          <a:stretch>
            <a:fillRect/>
          </a:stretch>
        </p:blipFill>
        <p:spPr>
          <a:xfrm>
            <a:off x="0" y="5619750"/>
            <a:ext cx="1238250" cy="1238250"/>
          </a:xfrm>
          <a:prstGeom prst="rect">
            <a:avLst/>
          </a:prstGeom>
        </p:spPr>
      </p:pic>
      <p:sp>
        <p:nvSpPr>
          <p:cNvPr id="8" name="TextBox 7"/>
          <p:cNvSpPr txBox="1"/>
          <p:nvPr/>
        </p:nvSpPr>
        <p:spPr>
          <a:xfrm>
            <a:off x="1589314" y="5921830"/>
            <a:ext cx="9111343" cy="630942"/>
          </a:xfrm>
          <a:prstGeom prst="rect">
            <a:avLst/>
          </a:prstGeom>
          <a:noFill/>
        </p:spPr>
        <p:txBody>
          <a:bodyPr wrap="square" rtlCol="0">
            <a:spAutoFit/>
          </a:bodyPr>
          <a:lstStyle/>
          <a:p>
            <a:r>
              <a:rPr lang="en-US" sz="3500" smtClean="0"/>
              <a:t>TÌM CÁCH ĐỂ KHÔNG AI PHẢI ĐÓI ???</a:t>
            </a:r>
            <a:endParaRPr lang="en-US" sz="3500"/>
          </a:p>
        </p:txBody>
      </p:sp>
      <p:pic>
        <p:nvPicPr>
          <p:cNvPr id="9" name="Picture 8"/>
          <p:cNvPicPr>
            <a:picLocks noChangeAspect="1"/>
          </p:cNvPicPr>
          <p:nvPr/>
        </p:nvPicPr>
        <p:blipFill>
          <a:blip r:embed="rId3"/>
          <a:stretch>
            <a:fillRect/>
          </a:stretch>
        </p:blipFill>
        <p:spPr>
          <a:xfrm>
            <a:off x="8002361" y="5335361"/>
            <a:ext cx="379639" cy="379639"/>
          </a:xfrm>
          <a:prstGeom prst="rect">
            <a:avLst/>
          </a:prstGeom>
        </p:spPr>
      </p:pic>
      <p:pic>
        <p:nvPicPr>
          <p:cNvPr id="10" name="Picture 9"/>
          <p:cNvPicPr>
            <a:picLocks noChangeAspect="1"/>
          </p:cNvPicPr>
          <p:nvPr/>
        </p:nvPicPr>
        <p:blipFill>
          <a:blip r:embed="rId3"/>
          <a:stretch>
            <a:fillRect/>
          </a:stretch>
        </p:blipFill>
        <p:spPr>
          <a:xfrm>
            <a:off x="6870247" y="5542189"/>
            <a:ext cx="379639" cy="379639"/>
          </a:xfrm>
          <a:prstGeom prst="rect">
            <a:avLst/>
          </a:prstGeom>
        </p:spPr>
      </p:pic>
      <p:pic>
        <p:nvPicPr>
          <p:cNvPr id="11" name="Picture 10"/>
          <p:cNvPicPr>
            <a:picLocks noChangeAspect="1"/>
          </p:cNvPicPr>
          <p:nvPr/>
        </p:nvPicPr>
        <p:blipFill>
          <a:blip r:embed="rId3"/>
          <a:stretch>
            <a:fillRect/>
          </a:stretch>
        </p:blipFill>
        <p:spPr>
          <a:xfrm>
            <a:off x="8230962" y="6478361"/>
            <a:ext cx="379639" cy="379639"/>
          </a:xfrm>
          <a:prstGeom prst="rect">
            <a:avLst/>
          </a:prstGeom>
        </p:spPr>
      </p:pic>
      <p:pic>
        <p:nvPicPr>
          <p:cNvPr id="12" name="Picture 11"/>
          <p:cNvPicPr>
            <a:picLocks noChangeAspect="1"/>
          </p:cNvPicPr>
          <p:nvPr/>
        </p:nvPicPr>
        <p:blipFill>
          <a:blip r:embed="rId3"/>
          <a:stretch>
            <a:fillRect/>
          </a:stretch>
        </p:blipFill>
        <p:spPr>
          <a:xfrm>
            <a:off x="9286876" y="5705475"/>
            <a:ext cx="379639" cy="379639"/>
          </a:xfrm>
          <a:prstGeom prst="rect">
            <a:avLst/>
          </a:prstGeom>
        </p:spPr>
      </p:pic>
      <p:pic>
        <p:nvPicPr>
          <p:cNvPr id="13" name="Picture 12"/>
          <p:cNvPicPr>
            <a:picLocks noChangeAspect="1"/>
          </p:cNvPicPr>
          <p:nvPr/>
        </p:nvPicPr>
        <p:blipFill>
          <a:blip r:embed="rId3"/>
          <a:stretch>
            <a:fillRect/>
          </a:stretch>
        </p:blipFill>
        <p:spPr>
          <a:xfrm>
            <a:off x="9559018" y="6478361"/>
            <a:ext cx="379639" cy="379639"/>
          </a:xfrm>
          <a:prstGeom prst="rect">
            <a:avLst/>
          </a:prstGeom>
        </p:spPr>
      </p:pic>
      <p:pic>
        <p:nvPicPr>
          <p:cNvPr id="14" name="Picture 13"/>
          <p:cNvPicPr>
            <a:picLocks noChangeAspect="1"/>
          </p:cNvPicPr>
          <p:nvPr/>
        </p:nvPicPr>
        <p:blipFill>
          <a:blip r:embed="rId3"/>
          <a:stretch>
            <a:fillRect/>
          </a:stretch>
        </p:blipFill>
        <p:spPr>
          <a:xfrm>
            <a:off x="10495191" y="5890532"/>
            <a:ext cx="379639" cy="379639"/>
          </a:xfrm>
          <a:prstGeom prst="rect">
            <a:avLst/>
          </a:prstGeom>
        </p:spPr>
      </p:pic>
      <p:pic>
        <p:nvPicPr>
          <p:cNvPr id="15" name="Picture 14"/>
          <p:cNvPicPr>
            <a:picLocks noChangeAspect="1"/>
          </p:cNvPicPr>
          <p:nvPr/>
        </p:nvPicPr>
        <p:blipFill>
          <a:blip r:embed="rId3"/>
          <a:stretch>
            <a:fillRect/>
          </a:stretch>
        </p:blipFill>
        <p:spPr>
          <a:xfrm>
            <a:off x="8165647" y="5553075"/>
            <a:ext cx="379639" cy="379639"/>
          </a:xfrm>
          <a:prstGeom prst="rect">
            <a:avLst/>
          </a:prstGeom>
        </p:spPr>
      </p:pic>
    </p:spTree>
    <p:extLst>
      <p:ext uri="{BB962C8B-B14F-4D97-AF65-F5344CB8AC3E}">
        <p14:creationId xmlns:p14="http://schemas.microsoft.com/office/powerpoint/2010/main" val="784203746"/>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793" y="1669178"/>
            <a:ext cx="4680463" cy="3345470"/>
          </a:xfrm>
          <a:prstGeom prst="rect">
            <a:avLst/>
          </a:prstGeom>
        </p:spPr>
      </p:pic>
      <p:sp>
        <p:nvSpPr>
          <p:cNvPr id="5" name="TextBox 4"/>
          <p:cNvSpPr txBox="1"/>
          <p:nvPr/>
        </p:nvSpPr>
        <p:spPr>
          <a:xfrm>
            <a:off x="511629" y="5257800"/>
            <a:ext cx="5475514"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i="1" smtClean="0"/>
              <a:t>Đồ  thị cấp phát tài nguyên với Deadlock: </a:t>
            </a:r>
            <a:r>
              <a:rPr lang="en-US" smtClean="0"/>
              <a:t>P1, P2, P3 bị deadlock. Cụ thể: </a:t>
            </a:r>
          </a:p>
          <a:p>
            <a:pPr marL="285750" indent="-285750" algn="ctr">
              <a:buFontTx/>
              <a:buChar char="-"/>
            </a:pPr>
            <a:r>
              <a:rPr lang="en-US" i="1" smtClean="0"/>
              <a:t>P3 đang đợi R3 đang được giữ bởi P2</a:t>
            </a:r>
          </a:p>
          <a:p>
            <a:pPr marL="285750" indent="-285750" algn="ctr">
              <a:buFontTx/>
              <a:buChar char="-"/>
            </a:pPr>
            <a:r>
              <a:rPr lang="en-US" i="1" smtClean="0"/>
              <a:t>P1 đang chờ P2 giải phóng R1</a:t>
            </a:r>
            <a:endParaRPr lang="en-US" i="1"/>
          </a:p>
        </p:txBody>
      </p:sp>
      <p:cxnSp>
        <p:nvCxnSpPr>
          <p:cNvPr id="7" name="Elbow Connector 6"/>
          <p:cNvCxnSpPr/>
          <p:nvPr/>
        </p:nvCxnSpPr>
        <p:spPr>
          <a:xfrm>
            <a:off x="0" y="0"/>
            <a:ext cx="1001486" cy="7402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Alternate Process 7"/>
          <p:cNvSpPr/>
          <p:nvPr/>
        </p:nvSpPr>
        <p:spPr>
          <a:xfrm>
            <a:off x="1001485" y="239485"/>
            <a:ext cx="4136571" cy="10123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DEADLOCK ???</a:t>
            </a:r>
            <a:endParaRPr lang="en-US"/>
          </a:p>
        </p:txBody>
      </p:sp>
      <p:sp>
        <p:nvSpPr>
          <p:cNvPr id="11" name="Cloud 10"/>
          <p:cNvSpPr/>
          <p:nvPr/>
        </p:nvSpPr>
        <p:spPr>
          <a:xfrm>
            <a:off x="7217229" y="587829"/>
            <a:ext cx="4332514" cy="237308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Là trạng thái 2 hay nhiều tiến trình cùng chờ đợi một sự kiện nào đó xảy ra, nếu không có tác động từ bên ngoài thì sự chờ đợi đó là vô hạn.</a:t>
            </a:r>
            <a:endParaRPr lang="en-US"/>
          </a:p>
        </p:txBody>
      </p:sp>
      <p:sp>
        <p:nvSpPr>
          <p:cNvPr id="12" name="Cloud 11"/>
          <p:cNvSpPr/>
          <p:nvPr/>
        </p:nvSpPr>
        <p:spPr>
          <a:xfrm>
            <a:off x="7119257" y="3069771"/>
            <a:ext cx="4332514" cy="359228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Điều kiện xảy ra Deadlock? </a:t>
            </a:r>
          </a:p>
          <a:p>
            <a:pPr marL="285750" indent="-285750" algn="ctr">
              <a:buFont typeface="Wingdings" panose="05000000000000000000" pitchFamily="2" charset="2"/>
              <a:buChar char="à"/>
            </a:pPr>
            <a:r>
              <a:rPr lang="en-US" smtClean="0">
                <a:sym typeface="Wingdings" panose="05000000000000000000" pitchFamily="2" charset="2"/>
              </a:rPr>
              <a:t>Tồn tại tài nguyên găng</a:t>
            </a:r>
          </a:p>
          <a:p>
            <a:pPr marL="285750" indent="-285750" algn="ctr">
              <a:buFont typeface="Wingdings" panose="05000000000000000000" pitchFamily="2" charset="2"/>
              <a:buChar char="à"/>
            </a:pPr>
            <a:r>
              <a:rPr lang="en-US" smtClean="0">
                <a:sym typeface="Wingdings" panose="05000000000000000000" pitchFamily="2" charset="2"/>
              </a:rPr>
              <a:t>Chờ đợi trước khi vào đoạn gang</a:t>
            </a:r>
          </a:p>
          <a:p>
            <a:pPr marL="285750" indent="-285750" algn="ctr">
              <a:buFont typeface="Wingdings" panose="05000000000000000000" pitchFamily="2" charset="2"/>
              <a:buChar char="à"/>
            </a:pPr>
            <a:r>
              <a:rPr lang="en-US" smtClean="0">
                <a:sym typeface="Wingdings" panose="05000000000000000000" pitchFamily="2" charset="2"/>
              </a:rPr>
              <a:t>No preemption</a:t>
            </a:r>
          </a:p>
          <a:p>
            <a:pPr marL="285750" indent="-285750" algn="ctr">
              <a:buFont typeface="Wingdings" panose="05000000000000000000" pitchFamily="2" charset="2"/>
              <a:buChar char="à"/>
            </a:pPr>
            <a:r>
              <a:rPr lang="en-US" smtClean="0">
                <a:sym typeface="Wingdings" panose="05000000000000000000" pitchFamily="2" charset="2"/>
              </a:rPr>
              <a:t>Chờ đợi vòng tròn</a:t>
            </a:r>
          </a:p>
          <a:p>
            <a:pPr algn="ctr"/>
            <a:r>
              <a:rPr lang="en-US" smtClean="0">
                <a:sym typeface="Wingdings" panose="05000000000000000000" pitchFamily="2" charset="2"/>
              </a:rPr>
              <a:t>Cả 4 điều kiện trên cùng xảy ra thì mới có Deadlock</a:t>
            </a:r>
          </a:p>
          <a:p>
            <a:pPr marL="285750" indent="-285750" algn="ctr">
              <a:buFont typeface="Wingdings" panose="05000000000000000000" pitchFamily="2" charset="2"/>
              <a:buChar char="à"/>
            </a:pPr>
            <a:endParaRPr lang="en-US"/>
          </a:p>
        </p:txBody>
      </p:sp>
      <p:cxnSp>
        <p:nvCxnSpPr>
          <p:cNvPr id="14" name="Straight Arrow Connector 13"/>
          <p:cNvCxnSpPr>
            <a:stCxn id="8" idx="3"/>
            <a:endCxn id="11" idx="2"/>
          </p:cNvCxnSpPr>
          <p:nvPr/>
        </p:nvCxnSpPr>
        <p:spPr>
          <a:xfrm>
            <a:off x="5138056" y="745671"/>
            <a:ext cx="2092612" cy="102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a:endCxn id="12" idx="2"/>
          </p:cNvCxnSpPr>
          <p:nvPr/>
        </p:nvCxnSpPr>
        <p:spPr>
          <a:xfrm>
            <a:off x="3069771" y="1251856"/>
            <a:ext cx="4062925" cy="3614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505650"/>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cxnSp>
        <p:nvCxnSpPr>
          <p:cNvPr id="5" name="Elbow Connector 4"/>
          <p:cNvCxnSpPr/>
          <p:nvPr/>
        </p:nvCxnSpPr>
        <p:spPr>
          <a:xfrm>
            <a:off x="0" y="0"/>
            <a:ext cx="957943" cy="4898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957942" y="130629"/>
            <a:ext cx="11081657" cy="1012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smtClean="0"/>
              <a:t>GIẢI QUYẾT BÀI TOÁN BẰNG PHƯƠNG PHÁP KHÓA LOCKS</a:t>
            </a:r>
            <a:endParaRPr lang="en-US" sz="3000"/>
          </a:p>
        </p:txBody>
      </p:sp>
      <p:sp>
        <p:nvSpPr>
          <p:cNvPr id="8" name="Right Arrow 7"/>
          <p:cNvSpPr/>
          <p:nvPr/>
        </p:nvSpPr>
        <p:spPr>
          <a:xfrm>
            <a:off x="0" y="3276600"/>
            <a:ext cx="3897086" cy="2035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Mỗi triết gia sử dụng khóa để kiểm tra trạng thái đôi đũa và lấy đũa khi cả hai đều có sẵn</a:t>
            </a:r>
            <a:endParaRPr lang="en-US"/>
          </a:p>
        </p:txBody>
      </p:sp>
      <p:sp>
        <p:nvSpPr>
          <p:cNvPr id="14" name="Rectangle 6"/>
          <p:cNvSpPr>
            <a:spLocks noChangeArrowheads="1"/>
          </p:cNvSpPr>
          <p:nvPr/>
        </p:nvSpPr>
        <p:spPr bwMode="auto">
          <a:xfrm>
            <a:off x="8077201" y="39950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3230248286"/>
              </p:ext>
            </p:extLst>
          </p:nvPr>
        </p:nvGraphicFramePr>
        <p:xfrm>
          <a:off x="8077201" y="3995057"/>
          <a:ext cx="968375" cy="625475"/>
        </p:xfrm>
        <a:graphic>
          <a:graphicData uri="http://schemas.openxmlformats.org/presentationml/2006/ole">
            <mc:AlternateContent xmlns:mc="http://schemas.openxmlformats.org/markup-compatibility/2006">
              <mc:Choice xmlns:v="urn:schemas-microsoft-com:vml" Requires="v">
                <p:oleObj spid="_x0000_s2064" name="Packager Shell Object" showAsIcon="1" r:id="rId5" imgW="965520" imgH="625680" progId="Package">
                  <p:embed/>
                </p:oleObj>
              </mc:Choice>
              <mc:Fallback>
                <p:oleObj name="Packager Shell Object" showAsIcon="1" r:id="rId5" imgW="965520" imgH="625680" progId="Package">
                  <p:embed/>
                  <p:pic>
                    <p:nvPicPr>
                      <p:cNvPr id="0" name="Object 5"/>
                      <p:cNvPicPr>
                        <a:picLocks noChangeAspect="1" noChangeArrowheads="1"/>
                      </p:cNvPicPr>
                      <p:nvPr/>
                    </p:nvPicPr>
                    <p:blipFill>
                      <a:blip r:embed="rId6"/>
                      <a:srcRect/>
                      <a:stretch>
                        <a:fillRect/>
                      </a:stretch>
                    </p:blipFill>
                    <p:spPr bwMode="auto">
                      <a:xfrm>
                        <a:off x="8077201" y="3995057"/>
                        <a:ext cx="968375"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20230703_030119">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4819953" y="2296885"/>
            <a:ext cx="6773333" cy="3810000"/>
          </a:xfrm>
          <a:prstGeom prst="rect">
            <a:avLst/>
          </a:prstGeom>
        </p:spPr>
      </p:pic>
      <p:sp>
        <p:nvSpPr>
          <p:cNvPr id="17" name="Curved Up Ribbon 16"/>
          <p:cNvSpPr/>
          <p:nvPr/>
        </p:nvSpPr>
        <p:spPr>
          <a:xfrm>
            <a:off x="5236028" y="1415143"/>
            <a:ext cx="5878286" cy="489857"/>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CHẠY MINH HỌA</a:t>
            </a:r>
            <a:endParaRPr lang="en-US"/>
          </a:p>
        </p:txBody>
      </p:sp>
    </p:spTree>
    <p:extLst>
      <p:ext uri="{BB962C8B-B14F-4D97-AF65-F5344CB8AC3E}">
        <p14:creationId xmlns:p14="http://schemas.microsoft.com/office/powerpoint/2010/main" val="733435793"/>
      </p:ext>
    </p:extLst>
  </p:cSld>
  <p:clrMapOvr>
    <a:masterClrMapping/>
  </p:clrMapOvr>
  <p:transition spd="slow">
    <p:randomBar dir="vert"/>
  </p:transition>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33257" y="0"/>
            <a:ext cx="6651915" cy="4814404"/>
          </a:xfrm>
          <a:prstGeom prst="rect">
            <a:avLst/>
          </a:prstGeom>
        </p:spPr>
      </p:pic>
      <p:sp>
        <p:nvSpPr>
          <p:cNvPr id="8" name="TextBox 7"/>
          <p:cNvSpPr txBox="1"/>
          <p:nvPr/>
        </p:nvSpPr>
        <p:spPr>
          <a:xfrm>
            <a:off x="4865914" y="5148943"/>
            <a:ext cx="6585857" cy="1015663"/>
          </a:xfrm>
          <a:prstGeom prst="rect">
            <a:avLst/>
          </a:prstGeom>
          <a:noFill/>
          <a:ln>
            <a:solidFill>
              <a:schemeClr val="accent2">
                <a:lumMod val="60000"/>
                <a:lumOff val="40000"/>
              </a:schemeClr>
            </a:solidFill>
          </a:ln>
        </p:spPr>
        <p:txBody>
          <a:bodyPr wrap="square" rtlCol="0">
            <a:spAutoFit/>
          </a:bodyPr>
          <a:lstStyle/>
          <a:p>
            <a:r>
              <a:rPr lang="en-US" sz="2000" smtClean="0"/>
              <a:t>Các trạng thái: </a:t>
            </a:r>
          </a:p>
          <a:p>
            <a:pPr marL="285750" indent="-285750">
              <a:buFontTx/>
              <a:buChar char="-"/>
            </a:pPr>
            <a:r>
              <a:rPr lang="en-US" sz="2000" smtClean="0"/>
              <a:t>“E” : đang ăn</a:t>
            </a:r>
          </a:p>
          <a:p>
            <a:pPr marL="285750" indent="-285750">
              <a:buFontTx/>
              <a:buChar char="-"/>
            </a:pPr>
            <a:r>
              <a:rPr lang="en-US" sz="2000" smtClean="0"/>
              <a:t>“T”: đang suy nghĩ</a:t>
            </a:r>
            <a:endParaRPr lang="en-US" sz="2000"/>
          </a:p>
        </p:txBody>
      </p:sp>
      <p:cxnSp>
        <p:nvCxnSpPr>
          <p:cNvPr id="15" name="Elbow Connector 14"/>
          <p:cNvCxnSpPr/>
          <p:nvPr/>
        </p:nvCxnSpPr>
        <p:spPr>
          <a:xfrm>
            <a:off x="0" y="0"/>
            <a:ext cx="609600" cy="40277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09600" y="0"/>
            <a:ext cx="3766457" cy="1665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smtClean="0">
                <a:latin typeface="Cambria" panose="02040503050406030204" pitchFamily="18" charset="0"/>
                <a:ea typeface="MS Mincho" panose="02020609040205080304" pitchFamily="49" charset="-128"/>
                <a:cs typeface="Times New Roman" panose="02020603050405020304" pitchFamily="18" charset="0"/>
              </a:rPr>
              <a:t>M</a:t>
            </a:r>
            <a:r>
              <a:rPr lang="en-US" sz="2200" smtClean="0">
                <a:effectLst/>
                <a:latin typeface="Cambria" panose="02040503050406030204" pitchFamily="18" charset="0"/>
                <a:ea typeface="MS Mincho" panose="02020609040205080304" pitchFamily="49" charset="-128"/>
                <a:cs typeface="Times New Roman" panose="02020603050405020304" pitchFamily="18" charset="0"/>
              </a:rPr>
              <a:t>ỗi triết gia được đại diện bởi một luồng (thread), được thực hiện trong phương thức </a:t>
            </a:r>
            <a:r>
              <a:rPr lang="en-US" sz="2200" b="1" smtClean="0">
                <a:effectLst/>
                <a:latin typeface="Cambria" panose="02040503050406030204" pitchFamily="18" charset="0"/>
                <a:ea typeface="MS Mincho" panose="02020609040205080304" pitchFamily="49" charset="-128"/>
                <a:cs typeface="Times New Roman" panose="02020603050405020304" pitchFamily="18" charset="0"/>
              </a:rPr>
              <a:t>philosopher</a:t>
            </a:r>
            <a:endParaRPr lang="en-US" sz="2200" smtClean="0"/>
          </a:p>
          <a:p>
            <a:pPr algn="ctr"/>
            <a:endParaRPr lang="en-US"/>
          </a:p>
        </p:txBody>
      </p:sp>
      <p:sp>
        <p:nvSpPr>
          <p:cNvPr id="17" name="Pentagon 16"/>
          <p:cNvSpPr/>
          <p:nvPr/>
        </p:nvSpPr>
        <p:spPr>
          <a:xfrm>
            <a:off x="631370" y="2362200"/>
            <a:ext cx="3755572" cy="1175657"/>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Mỗi triết gia thực hiện các trạng thái trong 1 vòng lặp while() cho đến khi ăn hết chén đồ ăn của mình</a:t>
            </a:r>
            <a:endParaRPr lang="en-US"/>
          </a:p>
        </p:txBody>
      </p:sp>
      <p:sp>
        <p:nvSpPr>
          <p:cNvPr id="18" name="TextBox 17"/>
          <p:cNvSpPr txBox="1"/>
          <p:nvPr/>
        </p:nvSpPr>
        <p:spPr>
          <a:xfrm>
            <a:off x="500743" y="4071256"/>
            <a:ext cx="3864429" cy="2723823"/>
          </a:xfrm>
          <a:prstGeom prst="rect">
            <a:avLst/>
          </a:prstGeom>
          <a:noFill/>
          <a:ln>
            <a:solidFill>
              <a:schemeClr val="accent1"/>
            </a:solidFill>
          </a:ln>
        </p:spPr>
        <p:txBody>
          <a:bodyPr wrap="square" rtlCol="0">
            <a:spAutoFit/>
          </a:bodyPr>
          <a:lstStyle/>
          <a:p>
            <a:pPr marL="285750" indent="-285750">
              <a:buFontTx/>
              <a:buChar char="-"/>
            </a:pPr>
            <a:r>
              <a:rPr lang="en-US" sz="1900" b="1" smtClean="0"/>
              <a:t>Trong mỗi lần lặp:</a:t>
            </a:r>
          </a:p>
          <a:p>
            <a:pPr marL="285750" indent="-285750">
              <a:buFont typeface="Wingdings" panose="05000000000000000000" pitchFamily="2" charset="2"/>
              <a:buChar char="Ø"/>
            </a:pPr>
            <a:r>
              <a:rPr lang="en-US" sz="1900" b="1" smtClean="0"/>
              <a:t>Triết gia đầu tiên thử lấy đũa bên trái, sau đó thử lấy đũa bên phải</a:t>
            </a:r>
          </a:p>
          <a:p>
            <a:pPr marL="285750" indent="-285750">
              <a:buFont typeface="Wingdings" panose="05000000000000000000" pitchFamily="2" charset="2"/>
              <a:buChar char="Ø"/>
            </a:pPr>
            <a:r>
              <a:rPr lang="en-US" sz="1900" b="1" smtClean="0"/>
              <a:t>Nếu cả 2 đũa đều có sẵn </a:t>
            </a:r>
            <a:r>
              <a:rPr lang="en-US" sz="1900" b="1" smtClean="0">
                <a:sym typeface="Wingdings" panose="05000000000000000000" pitchFamily="2" charset="2"/>
              </a:rPr>
              <a:t> “E”</a:t>
            </a:r>
          </a:p>
          <a:p>
            <a:pPr marL="285750" indent="-285750">
              <a:buFont typeface="Wingdings" panose="05000000000000000000" pitchFamily="2" charset="2"/>
              <a:buChar char="Ø"/>
            </a:pPr>
            <a:r>
              <a:rPr lang="en-US" sz="1900" b="1" smtClean="0">
                <a:sym typeface="Wingdings" panose="05000000000000000000" pitchFamily="2" charset="2"/>
              </a:rPr>
              <a:t>Sau khi ăn xong, triết gia đặt lại 2 đũa và về “T”</a:t>
            </a:r>
          </a:p>
          <a:p>
            <a:pPr marL="285750" indent="-285750">
              <a:buFont typeface="Wingdings" panose="05000000000000000000" pitchFamily="2" charset="2"/>
              <a:buChar char="Ø"/>
            </a:pPr>
            <a:r>
              <a:rPr lang="en-US" sz="1900" b="1" smtClean="0">
                <a:sym typeface="Wingdings" panose="05000000000000000000" pitchFamily="2" charset="2"/>
              </a:rPr>
              <a:t>Nếu 1 trong 2 đũa không có sẵn, triết gia đặt lại đũa và tiếp tục “T”</a:t>
            </a:r>
            <a:endParaRPr lang="en-US" sz="1900" b="1" smtClean="0"/>
          </a:p>
        </p:txBody>
      </p:sp>
      <p:cxnSp>
        <p:nvCxnSpPr>
          <p:cNvPr id="20" name="Elbow Connector 19"/>
          <p:cNvCxnSpPr>
            <a:stCxn id="16" idx="1"/>
            <a:endCxn id="17" idx="1"/>
          </p:cNvCxnSpPr>
          <p:nvPr/>
        </p:nvCxnSpPr>
        <p:spPr>
          <a:xfrm rot="10800000" flipH="1" flipV="1">
            <a:off x="609600" y="832757"/>
            <a:ext cx="21770" cy="2117272"/>
          </a:xfrm>
          <a:prstGeom prst="bentConnector3">
            <a:avLst>
              <a:gd name="adj1" fmla="val -10500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7" idx="2"/>
            <a:endCxn id="18" idx="0"/>
          </p:cNvCxnSpPr>
          <p:nvPr/>
        </p:nvCxnSpPr>
        <p:spPr>
          <a:xfrm rot="16200000" flipH="1">
            <a:off x="2057401" y="3695698"/>
            <a:ext cx="533399" cy="2177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3"/>
            <a:endCxn id="6" idx="1"/>
          </p:cNvCxnSpPr>
          <p:nvPr/>
        </p:nvCxnSpPr>
        <p:spPr>
          <a:xfrm>
            <a:off x="4376057" y="832757"/>
            <a:ext cx="457200" cy="15744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8" idx="3"/>
            <a:endCxn id="8" idx="1"/>
          </p:cNvCxnSpPr>
          <p:nvPr/>
        </p:nvCxnSpPr>
        <p:spPr>
          <a:xfrm>
            <a:off x="4365172" y="5433168"/>
            <a:ext cx="500742" cy="22360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57203"/>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0" name="Rectangle 19"/>
          <p:cNvSpPr/>
          <p:nvPr/>
        </p:nvSpPr>
        <p:spPr>
          <a:xfrm>
            <a:off x="2057400" y="3004456"/>
            <a:ext cx="8806543" cy="31677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i="1" smtClean="0">
                <a:solidFill>
                  <a:schemeClr val="tx1"/>
                </a:solidFill>
              </a:rPr>
              <a:t>Chương trình kết thúc khi các triết gia ăn hết phần của mình:</a:t>
            </a:r>
          </a:p>
          <a:p>
            <a:pPr algn="ctr"/>
            <a:r>
              <a:rPr lang="en-US" sz="2500" b="1" i="1" smtClean="0">
                <a:solidFill>
                  <a:schemeClr val="tx1"/>
                </a:solidFill>
              </a:rPr>
              <a:t> </a:t>
            </a:r>
            <a:endParaRPr lang="en-US" sz="2500" b="1" i="1">
              <a:solidFill>
                <a:schemeClr val="tx1"/>
              </a:solidFill>
            </a:endParaRPr>
          </a:p>
        </p:txBody>
      </p:sp>
      <p:sp>
        <p:nvSpPr>
          <p:cNvPr id="12" name="Cloud 11"/>
          <p:cNvSpPr/>
          <p:nvPr/>
        </p:nvSpPr>
        <p:spPr>
          <a:xfrm>
            <a:off x="4953000" y="239486"/>
            <a:ext cx="9775371" cy="33854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vi-VN" smtClean="0"/>
              <a:t>Có 1 triết gia đang ăn ("E") và 4 triết gia khác đang suy nghĩ ("T").</a:t>
            </a:r>
          </a:p>
          <a:p>
            <a:pPr marL="285750" indent="-285750" algn="ctr">
              <a:buFont typeface="Wingdings" panose="05000000000000000000" pitchFamily="2" charset="2"/>
              <a:buChar char="ü"/>
            </a:pPr>
            <a:r>
              <a:rPr lang="vi-VN" smtClean="0"/>
              <a:t>Triết gia thứ 3 đang đói ("_") và muốn ă</a:t>
            </a:r>
            <a:r>
              <a:rPr lang="en-US" smtClean="0"/>
              <a:t>n, </a:t>
            </a:r>
            <a:r>
              <a:rPr lang="vi-VN" smtClean="0"/>
              <a:t>đã thử lấy đũa bên trái của mình, nhưng không thành công, vì đũa bên trái đã được một triết gia khác giữ ("T")</a:t>
            </a:r>
            <a:r>
              <a:rPr lang="en-US" smtClean="0"/>
              <a:t> </a:t>
            </a:r>
            <a:r>
              <a:rPr lang="en-US" smtClean="0">
                <a:sym typeface="Wingdings" panose="05000000000000000000" pitchFamily="2" charset="2"/>
              </a:rPr>
              <a:t> </a:t>
            </a:r>
            <a:r>
              <a:rPr lang="vi-VN" smtClean="0"/>
              <a:t>phải tiếp tục suy nghĩ.</a:t>
            </a:r>
          </a:p>
          <a:p>
            <a:pPr marL="285750" indent="-285750" algn="ctr">
              <a:buFont typeface="Wingdings" panose="05000000000000000000" pitchFamily="2" charset="2"/>
              <a:buChar char="ü"/>
            </a:pPr>
            <a:r>
              <a:rPr lang="vi-VN" smtClean="0"/>
              <a:t>Số bữa ăn còn lại của từng triết gia lần lượt là: 5, 4, 5, 6, và 5.</a:t>
            </a:r>
            <a:endParaRPr lang="en-US"/>
          </a:p>
        </p:txBody>
      </p:sp>
      <p:sp>
        <p:nvSpPr>
          <p:cNvPr id="18" name="Explosion 1 17"/>
          <p:cNvSpPr/>
          <p:nvPr/>
        </p:nvSpPr>
        <p:spPr>
          <a:xfrm>
            <a:off x="1295400" y="-250371"/>
            <a:ext cx="4256314" cy="153488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Giả sử chương trình chạy đến đoạn:</a:t>
            </a:r>
            <a:endParaRPr lang="en-US"/>
          </a:p>
        </p:txBody>
      </p:sp>
      <p:pic>
        <p:nvPicPr>
          <p:cNvPr id="9" name="Picture 8"/>
          <p:cNvPicPr>
            <a:picLocks noChangeAspect="1"/>
          </p:cNvPicPr>
          <p:nvPr/>
        </p:nvPicPr>
        <p:blipFill>
          <a:blip r:embed="rId2"/>
          <a:stretch>
            <a:fillRect/>
          </a:stretch>
        </p:blipFill>
        <p:spPr>
          <a:xfrm>
            <a:off x="1034143" y="1004718"/>
            <a:ext cx="4586262" cy="2108596"/>
          </a:xfrm>
          <a:prstGeom prst="rect">
            <a:avLst/>
          </a:prstGeom>
        </p:spPr>
      </p:pic>
      <p:sp>
        <p:nvSpPr>
          <p:cNvPr id="7" name="TextBox 6"/>
          <p:cNvSpPr txBox="1"/>
          <p:nvPr/>
        </p:nvSpPr>
        <p:spPr>
          <a:xfrm>
            <a:off x="1175658" y="685799"/>
            <a:ext cx="7097486" cy="923330"/>
          </a:xfrm>
          <a:prstGeom prst="rect">
            <a:avLst/>
          </a:prstGeom>
          <a:noFill/>
        </p:spPr>
        <p:txBody>
          <a:bodyPr wrap="square" rtlCol="0">
            <a:spAutoFit/>
          </a:bodyPr>
          <a:lstStyle/>
          <a:p>
            <a:r>
              <a:rPr lang="en-US" smtClean="0"/>
              <a:t> </a:t>
            </a:r>
          </a:p>
          <a:p>
            <a:r>
              <a:rPr lang="en-US" smtClean="0"/>
              <a:t> </a:t>
            </a:r>
          </a:p>
          <a:p>
            <a:endParaRPr lang="en-US"/>
          </a:p>
        </p:txBody>
      </p:sp>
      <p:sp>
        <p:nvSpPr>
          <p:cNvPr id="19" name="Right Arrow 18"/>
          <p:cNvSpPr/>
          <p:nvPr/>
        </p:nvSpPr>
        <p:spPr>
          <a:xfrm>
            <a:off x="0" y="261257"/>
            <a:ext cx="740229" cy="1306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stretch>
            <a:fillRect/>
          </a:stretch>
        </p:blipFill>
        <p:spPr>
          <a:xfrm>
            <a:off x="2569029" y="4757057"/>
            <a:ext cx="7815941" cy="1981200"/>
          </a:xfrm>
          <a:prstGeom prst="rect">
            <a:avLst/>
          </a:prstGeom>
        </p:spPr>
      </p:pic>
    </p:spTree>
    <p:extLst>
      <p:ext uri="{BB962C8B-B14F-4D97-AF65-F5344CB8AC3E}">
        <p14:creationId xmlns:p14="http://schemas.microsoft.com/office/powerpoint/2010/main" val="1695683561"/>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pattFill prst="weave">
          <a:fgClr>
            <a:schemeClr val="accent2"/>
          </a:fgClr>
          <a:bgClr>
            <a:schemeClr val="bg1"/>
          </a:bgClr>
        </a:pattFill>
        <a:effectLst/>
      </p:bgPr>
    </p:bg>
    <p:spTree>
      <p:nvGrpSpPr>
        <p:cNvPr id="1" name=""/>
        <p:cNvGrpSpPr/>
        <p:nvPr/>
      </p:nvGrpSpPr>
      <p:grpSpPr>
        <a:xfrm>
          <a:off x="0" y="0"/>
          <a:ext cx="0" cy="0"/>
          <a:chOff x="0" y="0"/>
          <a:chExt cx="0" cy="0"/>
        </a:xfrm>
      </p:grpSpPr>
      <p:sp>
        <p:nvSpPr>
          <p:cNvPr id="5" name="TextBox 4"/>
          <p:cNvSpPr txBox="1"/>
          <p:nvPr/>
        </p:nvSpPr>
        <p:spPr>
          <a:xfrm>
            <a:off x="2035628" y="5268685"/>
            <a:ext cx="8382000" cy="1015663"/>
          </a:xfrm>
          <a:prstGeom prst="rect">
            <a:avLst/>
          </a:prstGeom>
          <a:noFill/>
          <a:ln>
            <a:solidFill>
              <a:schemeClr val="accent4"/>
            </a:solidFill>
          </a:ln>
        </p:spPr>
        <p:txBody>
          <a:bodyPr wrap="square" rtlCol="0">
            <a:spAutoFit/>
          </a:bodyPr>
          <a:lstStyle/>
          <a:p>
            <a:pPr algn="ctr"/>
            <a:r>
              <a:rPr lang="en-US" sz="3000" smtClean="0"/>
              <a:t>GIẢI QUYẾT BÀI TOÁN BẰNG PHƯƠNG PHÁP SEMAPHORE – ĐÈN BÁO</a:t>
            </a:r>
            <a:endParaRPr lang="en-US" sz="3000"/>
          </a:p>
        </p:txBody>
      </p:sp>
      <p:pic>
        <p:nvPicPr>
          <p:cNvPr id="10" name="Picture 9"/>
          <p:cNvPicPr>
            <a:picLocks noChangeAspect="1"/>
          </p:cNvPicPr>
          <p:nvPr/>
        </p:nvPicPr>
        <p:blipFill>
          <a:blip r:embed="rId2"/>
          <a:stretch>
            <a:fillRect/>
          </a:stretch>
        </p:blipFill>
        <p:spPr>
          <a:xfrm>
            <a:off x="5024437" y="2357437"/>
            <a:ext cx="2143125" cy="2143125"/>
          </a:xfrm>
          <a:prstGeom prst="rect">
            <a:avLst/>
          </a:prstGeom>
        </p:spPr>
      </p:pic>
      <p:sp>
        <p:nvSpPr>
          <p:cNvPr id="11" name="4-Point Star 10"/>
          <p:cNvSpPr/>
          <p:nvPr/>
        </p:nvSpPr>
        <p:spPr>
          <a:xfrm>
            <a:off x="751114" y="587829"/>
            <a:ext cx="827315" cy="123008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4-Point Star 11"/>
          <p:cNvSpPr/>
          <p:nvPr/>
        </p:nvSpPr>
        <p:spPr>
          <a:xfrm>
            <a:off x="10678886" y="674914"/>
            <a:ext cx="957943" cy="13716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2645229" y="870857"/>
            <a:ext cx="7304314" cy="849086"/>
          </a:xfrm>
          <a:prstGeom prst="wav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smtClean="0"/>
              <a:t>CÁCH SỐ 2 ???</a:t>
            </a:r>
            <a:endParaRPr lang="en-US" sz="2500"/>
          </a:p>
        </p:txBody>
      </p:sp>
      <p:cxnSp>
        <p:nvCxnSpPr>
          <p:cNvPr id="15" name="Curved Connector 14"/>
          <p:cNvCxnSpPr>
            <a:stCxn id="13" idx="1"/>
            <a:endCxn id="5" idx="1"/>
          </p:cNvCxnSpPr>
          <p:nvPr/>
        </p:nvCxnSpPr>
        <p:spPr>
          <a:xfrm rot="10800000" flipV="1">
            <a:off x="2035629" y="1295399"/>
            <a:ext cx="609601" cy="4481117"/>
          </a:xfrm>
          <a:prstGeom prst="curvedConnector3">
            <a:avLst>
              <a:gd name="adj1" fmla="val 1375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2780"/>
      </p:ext>
    </p:extLst>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TotalTime>
  <Words>1121</Words>
  <Application>Microsoft Office PowerPoint</Application>
  <PresentationFormat>Widescreen</PresentationFormat>
  <Paragraphs>81</Paragraphs>
  <Slides>15</Slides>
  <Notes>0</Notes>
  <HiddenSlides>0</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5" baseType="lpstr">
      <vt:lpstr>Garhua</vt:lpstr>
      <vt:lpstr>MS Mincho</vt:lpstr>
      <vt:lpstr>Arial</vt:lpstr>
      <vt:lpstr>Calibri</vt:lpstr>
      <vt:lpstr>Calibri Light</vt:lpstr>
      <vt:lpstr>Cambria</vt:lpstr>
      <vt:lpstr>Times New Roman</vt:lpstr>
      <vt:lpstr>Wingdings</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32</cp:revision>
  <dcterms:created xsi:type="dcterms:W3CDTF">2023-07-21T23:43:56Z</dcterms:created>
  <dcterms:modified xsi:type="dcterms:W3CDTF">2023-07-22T06:48:28Z</dcterms:modified>
</cp:coreProperties>
</file>